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60" r:id="rId3"/>
    <p:sldId id="257" r:id="rId4"/>
    <p:sldId id="271" r:id="rId5"/>
    <p:sldId id="259" r:id="rId6"/>
    <p:sldId id="269" r:id="rId7"/>
    <p:sldId id="261" r:id="rId8"/>
    <p:sldId id="262" r:id="rId9"/>
    <p:sldId id="263" r:id="rId10"/>
    <p:sldId id="258" r:id="rId11"/>
    <p:sldId id="274" r:id="rId12"/>
    <p:sldId id="264" r:id="rId13"/>
    <p:sldId id="265" r:id="rId14"/>
    <p:sldId id="266" r:id="rId15"/>
    <p:sldId id="267" r:id="rId16"/>
    <p:sldId id="268" r:id="rId17"/>
    <p:sldId id="272" r:id="rId18"/>
    <p:sldId id="270" r:id="rId19"/>
    <p:sldId id="273"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60" autoAdjust="0"/>
    <p:restoredTop sz="87981" autoAdjust="0"/>
  </p:normalViewPr>
  <p:slideViewPr>
    <p:cSldViewPr snapToGrid="0">
      <p:cViewPr>
        <p:scale>
          <a:sx n="84" d="100"/>
          <a:sy n="84" d="100"/>
        </p:scale>
        <p:origin x="88" y="112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114" d="100"/>
          <a:sy n="114" d="100"/>
        </p:scale>
        <p:origin x="3488" y="5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audio1.wav>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12.mp4>
</file>

<file path=ppt/media/media13.mp4>
</file>

<file path=ppt/media/media14.mp4>
</file>

<file path=ppt/media/media15.mp4>
</file>

<file path=ppt/media/media16.mp4>
</file>

<file path=ppt/media/media17.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DFDFFB-2BD2-46AF-9AE5-A311DDEB8F96}" type="datetimeFigureOut">
              <a:rPr lang="en-AU" smtClean="0"/>
              <a:t>1/02/2019</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348727-4FE3-4B69-8A50-226F7ABE9376}" type="slidenum">
              <a:rPr lang="en-AU" smtClean="0"/>
              <a:t>‹#›</a:t>
            </a:fld>
            <a:endParaRPr lang="en-AU"/>
          </a:p>
        </p:txBody>
      </p:sp>
    </p:spTree>
    <p:extLst>
      <p:ext uri="{BB962C8B-B14F-4D97-AF65-F5344CB8AC3E}">
        <p14:creationId xmlns:p14="http://schemas.microsoft.com/office/powerpoint/2010/main" val="3194298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Lately there’s been a rise in people who are performing Google </a:t>
            </a:r>
            <a:r>
              <a:rPr lang="en-GB" dirty="0" err="1"/>
              <a:t>PageSpeed</a:t>
            </a:r>
            <a:r>
              <a:rPr lang="en-GB" dirty="0"/>
              <a:t> Insights tests on their sites. But what does that number actually mean to developers, to clients or to visitors of your site?</a:t>
            </a:r>
          </a:p>
        </p:txBody>
      </p:sp>
      <p:sp>
        <p:nvSpPr>
          <p:cNvPr id="4" name="Slide Number Placeholder 3"/>
          <p:cNvSpPr>
            <a:spLocks noGrp="1"/>
          </p:cNvSpPr>
          <p:nvPr>
            <p:ph type="sldNum" sz="quarter" idx="10"/>
          </p:nvPr>
        </p:nvSpPr>
        <p:spPr/>
        <p:txBody>
          <a:bodyPr/>
          <a:lstStyle/>
          <a:p>
            <a:fld id="{91348727-4FE3-4B69-8A50-226F7ABE9376}" type="slidenum">
              <a:rPr lang="en-AU" smtClean="0"/>
              <a:t>1</a:t>
            </a:fld>
            <a:endParaRPr lang="en-AU"/>
          </a:p>
        </p:txBody>
      </p:sp>
    </p:spTree>
    <p:extLst>
      <p:ext uri="{BB962C8B-B14F-4D97-AF65-F5344CB8AC3E}">
        <p14:creationId xmlns:p14="http://schemas.microsoft.com/office/powerpoint/2010/main" val="3171294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what can you do? One of the big killers is render blocking JavaScript, which is even worse of a problem now that every fucking website runs on JS. This is when you have JS being loaded on your page, and because of the </a:t>
            </a:r>
            <a:r>
              <a:rPr lang="en-GB" dirty="0" err="1"/>
              <a:t>javascript</a:t>
            </a:r>
            <a:r>
              <a:rPr lang="en-GB" dirty="0"/>
              <a:t> event loop nothing after it in the DOM will load until the JS is done</a:t>
            </a:r>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10</a:t>
            </a:fld>
            <a:endParaRPr lang="en-AU"/>
          </a:p>
        </p:txBody>
      </p:sp>
    </p:spTree>
    <p:extLst>
      <p:ext uri="{BB962C8B-B14F-4D97-AF65-F5344CB8AC3E}">
        <p14:creationId xmlns:p14="http://schemas.microsoft.com/office/powerpoint/2010/main" val="10516340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11</a:t>
            </a:fld>
            <a:endParaRPr lang="en-AU"/>
          </a:p>
        </p:txBody>
      </p:sp>
    </p:spTree>
    <p:extLst>
      <p:ext uri="{BB962C8B-B14F-4D97-AF65-F5344CB8AC3E}">
        <p14:creationId xmlns:p14="http://schemas.microsoft.com/office/powerpoint/2010/main" val="29349792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Unsurprisingly, images are killer. The expectation is that people are going to be using massive iMacs and retina screens and therefore we need to have an image that’s 6000px wide.</a:t>
            </a:r>
          </a:p>
          <a:p>
            <a:r>
              <a:rPr lang="en-GB" dirty="0"/>
              <a:t>But the secret is, most people don’t actually have massive screens. Most people don’t need an image that big or that high resolution. Most people would actually prefer to just be able to load your site.</a:t>
            </a:r>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12</a:t>
            </a:fld>
            <a:endParaRPr lang="en-AU"/>
          </a:p>
        </p:txBody>
      </p:sp>
    </p:spTree>
    <p:extLst>
      <p:ext uri="{BB962C8B-B14F-4D97-AF65-F5344CB8AC3E}">
        <p14:creationId xmlns:p14="http://schemas.microsoft.com/office/powerpoint/2010/main" val="19114728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is so much optimisation that we can do with image (and so much that doesn’t actually affect the quality of images. You can compress and optimise the fuck out of most of your images and not actually have users notice a thing. And for the most part it’s not a difficult thing to do, there are so many tools out there that can be built into the development process that will optimise or resize the images for you.</a:t>
            </a:r>
          </a:p>
        </p:txBody>
      </p:sp>
      <p:sp>
        <p:nvSpPr>
          <p:cNvPr id="4" name="Slide Number Placeholder 3"/>
          <p:cNvSpPr>
            <a:spLocks noGrp="1"/>
          </p:cNvSpPr>
          <p:nvPr>
            <p:ph type="sldNum" sz="quarter" idx="10"/>
          </p:nvPr>
        </p:nvSpPr>
        <p:spPr/>
        <p:txBody>
          <a:bodyPr/>
          <a:lstStyle/>
          <a:p>
            <a:fld id="{91348727-4FE3-4B69-8A50-226F7ABE9376}" type="slidenum">
              <a:rPr lang="en-AU" smtClean="0"/>
              <a:t>13</a:t>
            </a:fld>
            <a:endParaRPr lang="en-AU"/>
          </a:p>
        </p:txBody>
      </p:sp>
    </p:spTree>
    <p:extLst>
      <p:ext uri="{BB962C8B-B14F-4D97-AF65-F5344CB8AC3E}">
        <p14:creationId xmlns:p14="http://schemas.microsoft.com/office/powerpoint/2010/main" val="31457559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Ok, so technically you should be optimising your CSS as well. But when it comes down to it, there’s so many things you need to do before CSS is actually making a noticeable difference to your website speed. There is zero need to reduce 10 characters in a CSS file when you’ve got a massive block of render blocking JS on your page, or you’re loading a 4000px image that doesn’t get bigger than 200px wide.</a:t>
            </a:r>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14</a:t>
            </a:fld>
            <a:endParaRPr lang="en-AU"/>
          </a:p>
        </p:txBody>
      </p:sp>
    </p:spTree>
    <p:extLst>
      <p:ext uri="{BB962C8B-B14F-4D97-AF65-F5344CB8AC3E}">
        <p14:creationId xmlns:p14="http://schemas.microsoft.com/office/powerpoint/2010/main" val="2763867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 really want to do stuff with your CSS, do an audit and optimise it. Do you still have </a:t>
            </a:r>
            <a:r>
              <a:rPr lang="en-GB" dirty="0" err="1"/>
              <a:t>fallbacks</a:t>
            </a:r>
            <a:r>
              <a:rPr lang="en-GB" dirty="0"/>
              <a:t> for IE6? Styling for an element that doesn’t exist? Have you minified the final file in your build?</a:t>
            </a:r>
          </a:p>
          <a:p>
            <a:r>
              <a:rPr lang="en-GB" dirty="0"/>
              <a:t>Once you’ve fixed everything else, then come and talk to me about optimising your CSS.</a:t>
            </a:r>
          </a:p>
        </p:txBody>
      </p:sp>
      <p:sp>
        <p:nvSpPr>
          <p:cNvPr id="4" name="Slide Number Placeholder 3"/>
          <p:cNvSpPr>
            <a:spLocks noGrp="1"/>
          </p:cNvSpPr>
          <p:nvPr>
            <p:ph type="sldNum" sz="quarter" idx="10"/>
          </p:nvPr>
        </p:nvSpPr>
        <p:spPr/>
        <p:txBody>
          <a:bodyPr/>
          <a:lstStyle/>
          <a:p>
            <a:fld id="{91348727-4FE3-4B69-8A50-226F7ABE9376}" type="slidenum">
              <a:rPr lang="en-AU" smtClean="0"/>
              <a:t>15</a:t>
            </a:fld>
            <a:endParaRPr lang="en-AU"/>
          </a:p>
        </p:txBody>
      </p:sp>
    </p:spTree>
    <p:extLst>
      <p:ext uri="{BB962C8B-B14F-4D97-AF65-F5344CB8AC3E}">
        <p14:creationId xmlns:p14="http://schemas.microsoft.com/office/powerpoint/2010/main" val="6056483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Calls to third parties are also killer. It’s terrifying how many websites aren’t just loading one instance of </a:t>
            </a:r>
            <a:r>
              <a:rPr lang="en-GB" dirty="0" err="1"/>
              <a:t>jquery</a:t>
            </a:r>
            <a:r>
              <a:rPr lang="en-GB" dirty="0"/>
              <a:t>, but multiple identical instances that are just hosted in different places.</a:t>
            </a:r>
          </a:p>
          <a:p>
            <a:r>
              <a:rPr lang="en-GB" dirty="0"/>
              <a:t>Even worse, how many of them aren’t actually fucking using </a:t>
            </a:r>
            <a:r>
              <a:rPr lang="en-GB" dirty="0" err="1"/>
              <a:t>jquery</a:t>
            </a:r>
            <a:r>
              <a:rPr lang="en-GB" dirty="0"/>
              <a:t>.</a:t>
            </a:r>
          </a:p>
        </p:txBody>
      </p:sp>
      <p:sp>
        <p:nvSpPr>
          <p:cNvPr id="4" name="Slide Number Placeholder 3"/>
          <p:cNvSpPr>
            <a:spLocks noGrp="1"/>
          </p:cNvSpPr>
          <p:nvPr>
            <p:ph type="sldNum" sz="quarter" idx="10"/>
          </p:nvPr>
        </p:nvSpPr>
        <p:spPr/>
        <p:txBody>
          <a:bodyPr/>
          <a:lstStyle/>
          <a:p>
            <a:fld id="{91348727-4FE3-4B69-8A50-226F7ABE9376}" type="slidenum">
              <a:rPr lang="en-AU" smtClean="0"/>
              <a:t>16</a:t>
            </a:fld>
            <a:endParaRPr lang="en-AU"/>
          </a:p>
        </p:txBody>
      </p:sp>
    </p:spTree>
    <p:extLst>
      <p:ext uri="{BB962C8B-B14F-4D97-AF65-F5344CB8AC3E}">
        <p14:creationId xmlns:p14="http://schemas.microsoft.com/office/powerpoint/2010/main" val="2289393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Have a look at what you’re actually using it for. Can you host it locally to remove the call elsewhere? Can you rewrite the code in vanilla JS? Can you get rid of it altogether?</a:t>
            </a:r>
          </a:p>
          <a:p>
            <a:r>
              <a:rPr lang="en-GB" dirty="0"/>
              <a:t>And the same as your CSS, check if you’ve got any outdated JS, there are still websites out there loading </a:t>
            </a:r>
            <a:r>
              <a:rPr lang="en-GB" dirty="0" err="1"/>
              <a:t>MooTools</a:t>
            </a:r>
            <a:r>
              <a:rPr lang="en-GB" dirty="0"/>
              <a:t> without actually using it.</a:t>
            </a:r>
          </a:p>
          <a:p>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17</a:t>
            </a:fld>
            <a:endParaRPr lang="en-AU"/>
          </a:p>
        </p:txBody>
      </p:sp>
    </p:spTree>
    <p:extLst>
      <p:ext uri="{BB962C8B-B14F-4D97-AF65-F5344CB8AC3E}">
        <p14:creationId xmlns:p14="http://schemas.microsoft.com/office/powerpoint/2010/main" val="29994727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a bunch of different tools that you can use to test/optimise your site.</a:t>
            </a:r>
          </a:p>
          <a:p>
            <a:r>
              <a:rPr lang="en-GB" dirty="0"/>
              <a:t>- Google’s Lighthouse is a really good one</a:t>
            </a:r>
          </a:p>
          <a:p>
            <a:pPr marL="171450" indent="-171450">
              <a:buFontTx/>
              <a:buChar char="-"/>
            </a:pPr>
            <a:r>
              <a:rPr lang="en-GB" dirty="0"/>
              <a:t>As well as Google’s Test My Site with actually tests the load time of your page</a:t>
            </a:r>
          </a:p>
          <a:p>
            <a:pPr marL="171450" indent="-171450">
              <a:buFontTx/>
              <a:buChar char="-"/>
            </a:pPr>
            <a:r>
              <a:rPr lang="en-GB" dirty="0" err="1"/>
              <a:t>Webpagetest</a:t>
            </a:r>
            <a:r>
              <a:rPr lang="en-GB" dirty="0"/>
              <a:t> also puts together a good report and list of optimisations as well as testing both initial load and repeat views</a:t>
            </a:r>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18</a:t>
            </a:fld>
            <a:endParaRPr lang="en-AU"/>
          </a:p>
        </p:txBody>
      </p:sp>
    </p:spTree>
    <p:extLst>
      <p:ext uri="{BB962C8B-B14F-4D97-AF65-F5344CB8AC3E}">
        <p14:creationId xmlns:p14="http://schemas.microsoft.com/office/powerpoint/2010/main" val="19211800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19</a:t>
            </a:fld>
            <a:endParaRPr lang="en-AU"/>
          </a:p>
        </p:txBody>
      </p:sp>
    </p:spTree>
    <p:extLst>
      <p:ext uri="{BB962C8B-B14F-4D97-AF65-F5344CB8AC3E}">
        <p14:creationId xmlns:p14="http://schemas.microsoft.com/office/powerpoint/2010/main" val="14265305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It’s not really a surprise that page load times are important, but did you know that 53% of users leave if a page takes longer than 3 seconds to load?</a:t>
            </a:r>
          </a:p>
          <a:p>
            <a:r>
              <a:rPr lang="en-GB" dirty="0"/>
              <a:t>Would your site make the cut? And more importantly, would it make the cut for someone using their phone and a 3G connection?</a:t>
            </a:r>
          </a:p>
          <a:p>
            <a:r>
              <a:rPr lang="en-GB" dirty="0"/>
              <a:t>Your website may load fine</a:t>
            </a:r>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2</a:t>
            </a:fld>
            <a:endParaRPr lang="en-AU"/>
          </a:p>
        </p:txBody>
      </p:sp>
    </p:spTree>
    <p:extLst>
      <p:ext uri="{BB962C8B-B14F-4D97-AF65-F5344CB8AC3E}">
        <p14:creationId xmlns:p14="http://schemas.microsoft.com/office/powerpoint/2010/main" val="16102568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20</a:t>
            </a:fld>
            <a:endParaRPr lang="en-AU"/>
          </a:p>
        </p:txBody>
      </p:sp>
    </p:spTree>
    <p:extLst>
      <p:ext uri="{BB962C8B-B14F-4D97-AF65-F5344CB8AC3E}">
        <p14:creationId xmlns:p14="http://schemas.microsoft.com/office/powerpoint/2010/main" val="1718614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Know your customers – do they need the additional functionality or are they on a dodgy connection?</a:t>
            </a:r>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3</a:t>
            </a:fld>
            <a:endParaRPr lang="en-AU"/>
          </a:p>
        </p:txBody>
      </p:sp>
    </p:spTree>
    <p:extLst>
      <p:ext uri="{BB962C8B-B14F-4D97-AF65-F5344CB8AC3E}">
        <p14:creationId xmlns:p14="http://schemas.microsoft.com/office/powerpoint/2010/main" val="31424271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dirty="0"/>
              <a:t>Slow performing websites are also a type of exclusion</a:t>
            </a:r>
          </a:p>
          <a:p>
            <a:pPr marL="171450" indent="-171450">
              <a:buFontTx/>
              <a:buChar char="-"/>
            </a:pPr>
            <a:r>
              <a:rPr lang="en-GB" dirty="0"/>
              <a:t>Anyone using your website or app on a dodgy internet connection are being excluded as they won’t be able to use it properly</a:t>
            </a:r>
          </a:p>
          <a:p>
            <a:pPr marL="171450" indent="-171450">
              <a:buFontTx/>
              <a:buChar char="-"/>
            </a:pPr>
            <a:r>
              <a:rPr lang="en-GB" dirty="0"/>
              <a:t>For some, a website that’s loading a lot of resources will also exclude them due to how much the data costs</a:t>
            </a:r>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4</a:t>
            </a:fld>
            <a:endParaRPr lang="en-AU"/>
          </a:p>
        </p:txBody>
      </p:sp>
    </p:spTree>
    <p:extLst>
      <p:ext uri="{BB962C8B-B14F-4D97-AF65-F5344CB8AC3E}">
        <p14:creationId xmlns:p14="http://schemas.microsoft.com/office/powerpoint/2010/main" val="4144599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5</a:t>
            </a:fld>
            <a:endParaRPr lang="en-AU"/>
          </a:p>
        </p:txBody>
      </p:sp>
    </p:spTree>
    <p:extLst>
      <p:ext uri="{BB962C8B-B14F-4D97-AF65-F5344CB8AC3E}">
        <p14:creationId xmlns:p14="http://schemas.microsoft.com/office/powerpoint/2010/main" val="15444698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And if you think about it, a performant website helps to save the planet. Every second faster that a site loads, is a second of energy not needed to power your computer or your internet.?</a:t>
            </a:r>
          </a:p>
          <a:p>
            <a:r>
              <a:rPr lang="en-GB" dirty="0"/>
              <a:t>Can you really afford to have a slow website then? We need to make more performant websites to help save the next generation.</a:t>
            </a:r>
          </a:p>
        </p:txBody>
      </p:sp>
      <p:sp>
        <p:nvSpPr>
          <p:cNvPr id="4" name="Slide Number Placeholder 3"/>
          <p:cNvSpPr>
            <a:spLocks noGrp="1"/>
          </p:cNvSpPr>
          <p:nvPr>
            <p:ph type="sldNum" sz="quarter" idx="10"/>
          </p:nvPr>
        </p:nvSpPr>
        <p:spPr/>
        <p:txBody>
          <a:bodyPr/>
          <a:lstStyle/>
          <a:p>
            <a:fld id="{91348727-4FE3-4B69-8A50-226F7ABE9376}" type="slidenum">
              <a:rPr lang="en-AU" smtClean="0"/>
              <a:t>6</a:t>
            </a:fld>
            <a:endParaRPr lang="en-AU"/>
          </a:p>
        </p:txBody>
      </p:sp>
    </p:spTree>
    <p:extLst>
      <p:ext uri="{BB962C8B-B14F-4D97-AF65-F5344CB8AC3E}">
        <p14:creationId xmlns:p14="http://schemas.microsoft.com/office/powerpoint/2010/main" val="39240490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Google’s been taking page load times into account when ranking sites in their search engine, so if your site is slow you’re already potentially getting less people to your site, not including those that bail after 3 seconds</a:t>
            </a:r>
          </a:p>
          <a:p>
            <a:r>
              <a:rPr lang="en-GB" dirty="0"/>
              <a:t>But how much does your </a:t>
            </a:r>
            <a:r>
              <a:rPr lang="en-GB" dirty="0" err="1"/>
              <a:t>PageSpeed</a:t>
            </a:r>
            <a:r>
              <a:rPr lang="en-GB" dirty="0"/>
              <a:t> score actually affect SEO? Because according to Google </a:t>
            </a:r>
            <a:r>
              <a:rPr lang="en-GB" dirty="0" err="1"/>
              <a:t>PageSpeed</a:t>
            </a:r>
            <a:r>
              <a:rPr lang="en-GB" dirty="0"/>
              <a:t>, my site is only 53/100</a:t>
            </a:r>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7</a:t>
            </a:fld>
            <a:endParaRPr lang="en-AU"/>
          </a:p>
        </p:txBody>
      </p:sp>
    </p:spTree>
    <p:extLst>
      <p:ext uri="{BB962C8B-B14F-4D97-AF65-F5344CB8AC3E}">
        <p14:creationId xmlns:p14="http://schemas.microsoft.com/office/powerpoint/2010/main" val="33236297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Thankfully it doesn’t actually affect your ranking too much, only around 1% of search results have their ranking affected by their </a:t>
            </a:r>
            <a:r>
              <a:rPr lang="en-GB" dirty="0" err="1"/>
              <a:t>PageSpeed</a:t>
            </a:r>
            <a:r>
              <a:rPr lang="en-GB" dirty="0"/>
              <a:t> score, and there’s over 30 trillion pages being indexed and searched by Google.</a:t>
            </a:r>
          </a:p>
          <a:p>
            <a:r>
              <a:rPr lang="en-GB" dirty="0"/>
              <a:t>So is </a:t>
            </a:r>
            <a:r>
              <a:rPr lang="en-GB" dirty="0" err="1"/>
              <a:t>PageSpeed</a:t>
            </a:r>
            <a:r>
              <a:rPr lang="en-GB" dirty="0"/>
              <a:t> actually important? Well page speed is important, but </a:t>
            </a:r>
            <a:r>
              <a:rPr lang="en-GB" dirty="0" err="1"/>
              <a:t>PageSpeed</a:t>
            </a:r>
            <a:r>
              <a:rPr lang="en-GB" dirty="0"/>
              <a:t> isn’t</a:t>
            </a:r>
            <a:endParaRPr lang="en-AU" dirty="0"/>
          </a:p>
        </p:txBody>
      </p:sp>
      <p:sp>
        <p:nvSpPr>
          <p:cNvPr id="4" name="Slide Number Placeholder 3"/>
          <p:cNvSpPr>
            <a:spLocks noGrp="1"/>
          </p:cNvSpPr>
          <p:nvPr>
            <p:ph type="sldNum" sz="quarter" idx="10"/>
          </p:nvPr>
        </p:nvSpPr>
        <p:spPr/>
        <p:txBody>
          <a:bodyPr/>
          <a:lstStyle/>
          <a:p>
            <a:fld id="{91348727-4FE3-4B69-8A50-226F7ABE9376}" type="slidenum">
              <a:rPr lang="en-AU" smtClean="0"/>
              <a:t>8</a:t>
            </a:fld>
            <a:endParaRPr lang="en-AU"/>
          </a:p>
        </p:txBody>
      </p:sp>
    </p:spTree>
    <p:extLst>
      <p:ext uri="{BB962C8B-B14F-4D97-AF65-F5344CB8AC3E}">
        <p14:creationId xmlns:p14="http://schemas.microsoft.com/office/powerpoint/2010/main" val="16663828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dirty little secret is </a:t>
            </a:r>
            <a:r>
              <a:rPr lang="en-GB" dirty="0" err="1"/>
              <a:t>PageSpeed</a:t>
            </a:r>
            <a:r>
              <a:rPr lang="en-GB" dirty="0"/>
              <a:t> doesn’t actually measure page speed, and there’s a great article that explains this a bit more.</a:t>
            </a:r>
          </a:p>
          <a:p>
            <a:r>
              <a:rPr lang="en-GB" dirty="0"/>
              <a:t>It’s always good to make sure your site is performant, but don’t be a slave to your Google </a:t>
            </a:r>
            <a:r>
              <a:rPr lang="en-GB" dirty="0" err="1"/>
              <a:t>PageSpeed</a:t>
            </a:r>
            <a:r>
              <a:rPr lang="en-GB" dirty="0"/>
              <a:t> score. They give a good indicator of what you could optimise, but I’ve also seen sites get punished by 10 points when the only recommendation was compressing another 5KB out of an image</a:t>
            </a:r>
          </a:p>
        </p:txBody>
      </p:sp>
      <p:sp>
        <p:nvSpPr>
          <p:cNvPr id="4" name="Slide Number Placeholder 3"/>
          <p:cNvSpPr>
            <a:spLocks noGrp="1"/>
          </p:cNvSpPr>
          <p:nvPr>
            <p:ph type="sldNum" sz="quarter" idx="10"/>
          </p:nvPr>
        </p:nvSpPr>
        <p:spPr/>
        <p:txBody>
          <a:bodyPr/>
          <a:lstStyle/>
          <a:p>
            <a:fld id="{91348727-4FE3-4B69-8A50-226F7ABE9376}" type="slidenum">
              <a:rPr lang="en-AU" smtClean="0"/>
              <a:t>9</a:t>
            </a:fld>
            <a:endParaRPr lang="en-AU"/>
          </a:p>
        </p:txBody>
      </p:sp>
    </p:spTree>
    <p:extLst>
      <p:ext uri="{BB962C8B-B14F-4D97-AF65-F5344CB8AC3E}">
        <p14:creationId xmlns:p14="http://schemas.microsoft.com/office/powerpoint/2010/main" val="3547683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0CBD5-DACB-457F-A9A1-8DCFB9BD2D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556E0F79-7F78-486D-9D84-3E8E4807BA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04DE2AC4-CA43-46B6-860D-8B7132048CE9}"/>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5" name="Footer Placeholder 4">
            <a:extLst>
              <a:ext uri="{FF2B5EF4-FFF2-40B4-BE49-F238E27FC236}">
                <a16:creationId xmlns:a16="http://schemas.microsoft.com/office/drawing/2014/main" id="{5F612194-6FB3-4919-90F1-F87AEC07633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33A2F50-81A1-41D9-A2F0-E2E78C2690C6}"/>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3076041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B6B2D-7DE0-4678-88E5-FBEF2F004734}"/>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AB6A7B09-DCF2-4E37-8EE8-AE0AAE98512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480F8961-5493-460E-92FE-99CF175EEA0D}"/>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5" name="Footer Placeholder 4">
            <a:extLst>
              <a:ext uri="{FF2B5EF4-FFF2-40B4-BE49-F238E27FC236}">
                <a16:creationId xmlns:a16="http://schemas.microsoft.com/office/drawing/2014/main" id="{5DBCFD5F-96E3-45C0-80B2-6F50404B8FA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895EE59-7C25-497B-BC7A-186B739732AE}"/>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3683088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62F08E-6332-4D17-A341-BD25BC57D67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777DDEAC-EA7D-44CD-B508-F7EBD19EA2E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1AD86038-F393-4109-8642-1F9789043A4F}"/>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5" name="Footer Placeholder 4">
            <a:extLst>
              <a:ext uri="{FF2B5EF4-FFF2-40B4-BE49-F238E27FC236}">
                <a16:creationId xmlns:a16="http://schemas.microsoft.com/office/drawing/2014/main" id="{940D4F2C-148B-4E50-89C7-729DF8ABCB5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E4AD0C7-88D2-4E4E-B74B-5944303AA834}"/>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2926037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13EAA-37C8-4ED3-B746-623500F224C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CB7402CF-1E18-4763-A1F3-E430DCFB84C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0624533-9636-435B-B1DB-355A4638BCDC}"/>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5" name="Footer Placeholder 4">
            <a:extLst>
              <a:ext uri="{FF2B5EF4-FFF2-40B4-BE49-F238E27FC236}">
                <a16:creationId xmlns:a16="http://schemas.microsoft.com/office/drawing/2014/main" id="{1FCE33C9-C2BC-44D8-85D2-FC02FA243DF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8740FD51-38D7-439F-9624-18097B6FC84D}"/>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1333210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21FD7-2C7A-4838-8C04-A5181A24A0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778E32FC-CAA5-43F3-8C4B-2270AB1654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E3F657B-1387-47CD-AC32-B7E3A184CF5B}"/>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5" name="Footer Placeholder 4">
            <a:extLst>
              <a:ext uri="{FF2B5EF4-FFF2-40B4-BE49-F238E27FC236}">
                <a16:creationId xmlns:a16="http://schemas.microsoft.com/office/drawing/2014/main" id="{B6AA19EA-F82A-4F3F-BFC8-91EEC5BD542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C35FF8D-4166-4C94-B649-3833F94DCDF7}"/>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834453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25BB2-B415-4C70-910E-2C3CF674803B}"/>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E78CA22C-5F6F-43F8-8FF9-089E7B6B2B1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ECBAC0C5-9D47-4C8A-B560-390342ECD9D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E5E10FA5-9760-48F2-AB0F-648CCB939A27}"/>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6" name="Footer Placeholder 5">
            <a:extLst>
              <a:ext uri="{FF2B5EF4-FFF2-40B4-BE49-F238E27FC236}">
                <a16:creationId xmlns:a16="http://schemas.microsoft.com/office/drawing/2014/main" id="{D115739A-F5CC-4D76-8C2C-572229D303B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653BD70-9EC5-4F17-BB29-B66A4F0C30A3}"/>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39250766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51C265-2CC8-43D1-B0C6-9FB4138EABB6}"/>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F961893E-CA44-477F-AAB0-F14B6A21E0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CA8A63C-B10A-4EFA-953C-78667271A7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B6E42BBF-BAD9-4DEE-9825-48982162D0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4AF373F-A2BC-407C-8ABD-44540D05F68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211E8D5E-7F79-4906-A9BF-96374F16415D}"/>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8" name="Footer Placeholder 7">
            <a:extLst>
              <a:ext uri="{FF2B5EF4-FFF2-40B4-BE49-F238E27FC236}">
                <a16:creationId xmlns:a16="http://schemas.microsoft.com/office/drawing/2014/main" id="{145DBDFF-ED0D-401F-9EA1-3789E6BDAC29}"/>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1EE814E5-54FE-4098-BDB6-76D8BED6F7BF}"/>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3117522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B16BE-495D-4B4B-B776-BCAE4988992E}"/>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9502FE13-71A0-4696-8CA3-4A4D9672AEB0}"/>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4" name="Footer Placeholder 3">
            <a:extLst>
              <a:ext uri="{FF2B5EF4-FFF2-40B4-BE49-F238E27FC236}">
                <a16:creationId xmlns:a16="http://schemas.microsoft.com/office/drawing/2014/main" id="{88150678-BBBA-402D-AFEC-129180C81E3C}"/>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4F0E6650-1DF8-4C8F-A4C5-C2769691F678}"/>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3855859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4E758D-A6F2-4D5F-BFB9-70FFC2E63E87}"/>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3" name="Footer Placeholder 2">
            <a:extLst>
              <a:ext uri="{FF2B5EF4-FFF2-40B4-BE49-F238E27FC236}">
                <a16:creationId xmlns:a16="http://schemas.microsoft.com/office/drawing/2014/main" id="{43A30485-D8CD-40A2-9622-437A73EF54CE}"/>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FE76A1A-4C83-4EA1-B3FF-BBB79220993C}"/>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4007557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03D5A-952F-49C1-B9A5-3255F83363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D8C95557-3D01-4513-BE39-14E55EFE12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8EABEE87-AA72-48A9-BCEB-D6424FAEF9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0DB927B-D6D4-4170-9A18-84B4DDB195F9}"/>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6" name="Footer Placeholder 5">
            <a:extLst>
              <a:ext uri="{FF2B5EF4-FFF2-40B4-BE49-F238E27FC236}">
                <a16:creationId xmlns:a16="http://schemas.microsoft.com/office/drawing/2014/main" id="{1C8FFD47-608A-4BD1-8C7D-F9A19C7DF34B}"/>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6CEEFC03-BA90-410D-B31B-707AE173B693}"/>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12384814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CABAC-1245-4132-9F17-05561D05FE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64BCC3FB-2BA8-475F-8ABA-9C44B7DBD6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3F302FD6-B926-4152-BAB5-0BD461766C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675EDEC-ADAC-4594-B127-9B0335C9FE2F}"/>
              </a:ext>
            </a:extLst>
          </p:cNvPr>
          <p:cNvSpPr>
            <a:spLocks noGrp="1"/>
          </p:cNvSpPr>
          <p:nvPr>
            <p:ph type="dt" sz="half" idx="10"/>
          </p:nvPr>
        </p:nvSpPr>
        <p:spPr/>
        <p:txBody>
          <a:bodyPr/>
          <a:lstStyle/>
          <a:p>
            <a:fld id="{3A9EFC20-3879-4A15-BDDD-CD0B29A94922}" type="datetimeFigureOut">
              <a:rPr lang="en-AU" smtClean="0"/>
              <a:t>1/02/2019</a:t>
            </a:fld>
            <a:endParaRPr lang="en-AU"/>
          </a:p>
        </p:txBody>
      </p:sp>
      <p:sp>
        <p:nvSpPr>
          <p:cNvPr id="6" name="Footer Placeholder 5">
            <a:extLst>
              <a:ext uri="{FF2B5EF4-FFF2-40B4-BE49-F238E27FC236}">
                <a16:creationId xmlns:a16="http://schemas.microsoft.com/office/drawing/2014/main" id="{351D1E62-34CE-4B30-AA14-B82324927923}"/>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CC314BB-3ED9-4ACB-91E3-857AA150B949}"/>
              </a:ext>
            </a:extLst>
          </p:cNvPr>
          <p:cNvSpPr>
            <a:spLocks noGrp="1"/>
          </p:cNvSpPr>
          <p:nvPr>
            <p:ph type="sldNum" sz="quarter" idx="12"/>
          </p:nvPr>
        </p:nvSpPr>
        <p:spPr/>
        <p:txBody>
          <a:bodyPr/>
          <a:lstStyle/>
          <a:p>
            <a:fld id="{7086CA53-D970-4516-BF95-03EA5B47A51F}" type="slidenum">
              <a:rPr lang="en-AU" smtClean="0"/>
              <a:t>‹#›</a:t>
            </a:fld>
            <a:endParaRPr lang="en-AU"/>
          </a:p>
        </p:txBody>
      </p:sp>
    </p:spTree>
    <p:extLst>
      <p:ext uri="{BB962C8B-B14F-4D97-AF65-F5344CB8AC3E}">
        <p14:creationId xmlns:p14="http://schemas.microsoft.com/office/powerpoint/2010/main" val="2529604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9D2CDC-FB63-4A10-B0BE-4E467A887E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14936BB3-5F49-43C4-A08A-10B4AC6F69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5BC4384-2E61-4A83-926B-07904FE472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9EFC20-3879-4A15-BDDD-CD0B29A94922}" type="datetimeFigureOut">
              <a:rPr lang="en-AU" smtClean="0"/>
              <a:t>1/02/2019</a:t>
            </a:fld>
            <a:endParaRPr lang="en-AU"/>
          </a:p>
        </p:txBody>
      </p:sp>
      <p:sp>
        <p:nvSpPr>
          <p:cNvPr id="5" name="Footer Placeholder 4">
            <a:extLst>
              <a:ext uri="{FF2B5EF4-FFF2-40B4-BE49-F238E27FC236}">
                <a16:creationId xmlns:a16="http://schemas.microsoft.com/office/drawing/2014/main" id="{C33251EA-B504-491D-A91C-2F39B1A36B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2DD9BED8-F445-41DF-96C7-9C52C9AB60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86CA53-D970-4516-BF95-03EA5B47A51F}" type="slidenum">
              <a:rPr lang="en-AU" smtClean="0"/>
              <a:t>‹#›</a:t>
            </a:fld>
            <a:endParaRPr lang="en-AU"/>
          </a:p>
        </p:txBody>
      </p:sp>
    </p:spTree>
    <p:extLst>
      <p:ext uri="{BB962C8B-B14F-4D97-AF65-F5344CB8AC3E}">
        <p14:creationId xmlns:p14="http://schemas.microsoft.com/office/powerpoint/2010/main" val="6243936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4"/><Relationship Id="rId7" Type="http://schemas.openxmlformats.org/officeDocument/2006/relationships/image" Target="../media/image1.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video" Target="../media/media2.mp4"/></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audio" Target="../media/audio1.wav"/><Relationship Id="rId2" Type="http://schemas.openxmlformats.org/officeDocument/2006/relationships/video" Target="../media/media10.mp4"/><Relationship Id="rId1" Type="http://schemas.microsoft.com/office/2007/relationships/media" Target="../media/media10.mp4"/><Relationship Id="rId6" Type="http://schemas.openxmlformats.org/officeDocument/2006/relationships/image" Target="../media/image13.png"/><Relationship Id="rId5" Type="http://schemas.openxmlformats.org/officeDocument/2006/relationships/audio" Target="../media/audio1.wav"/><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11.mp4"/><Relationship Id="rId1" Type="http://schemas.microsoft.com/office/2007/relationships/media" Target="../media/media11.mp4"/><Relationship Id="rId6" Type="http://schemas.openxmlformats.org/officeDocument/2006/relationships/image" Target="../media/image14.png"/><Relationship Id="rId5" Type="http://schemas.openxmlformats.org/officeDocument/2006/relationships/audio" Target="../media/audio1.wav"/><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audio" Target="../media/audio1.wav"/><Relationship Id="rId3" Type="http://schemas.openxmlformats.org/officeDocument/2006/relationships/slideLayout" Target="../slideLayouts/slideLayout2.xml"/><Relationship Id="rId2" Type="http://schemas.openxmlformats.org/officeDocument/2006/relationships/video" Target="../media/media12.mp4"/><Relationship Id="rId1" Type="http://schemas.microsoft.com/office/2007/relationships/media" Target="../media/media12.mp4"/><Relationship Id="rId6" Type="http://schemas.openxmlformats.org/officeDocument/2006/relationships/image" Target="../media/image15.png"/><Relationship Id="rId5" Type="http://schemas.openxmlformats.org/officeDocument/2006/relationships/audio" Target="../media/audio1.wav"/><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13.mp4"/><Relationship Id="rId1" Type="http://schemas.microsoft.com/office/2007/relationships/media" Target="../media/media13.mp4"/><Relationship Id="rId6" Type="http://schemas.openxmlformats.org/officeDocument/2006/relationships/image" Target="../media/image16.png"/><Relationship Id="rId5" Type="http://schemas.openxmlformats.org/officeDocument/2006/relationships/audio" Target="../media/audio1.wav"/><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14.mp4"/><Relationship Id="rId1" Type="http://schemas.microsoft.com/office/2007/relationships/media" Target="../media/media14.mp4"/><Relationship Id="rId6" Type="http://schemas.openxmlformats.org/officeDocument/2006/relationships/image" Target="../media/image17.png"/><Relationship Id="rId5" Type="http://schemas.openxmlformats.org/officeDocument/2006/relationships/audio" Target="../media/audio1.wav"/><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15.mp4"/><Relationship Id="rId1" Type="http://schemas.microsoft.com/office/2007/relationships/media" Target="../media/media15.mp4"/><Relationship Id="rId6" Type="http://schemas.openxmlformats.org/officeDocument/2006/relationships/image" Target="../media/image18.png"/><Relationship Id="rId5" Type="http://schemas.openxmlformats.org/officeDocument/2006/relationships/audio" Target="../media/audio1.wav"/><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12.mp4"/><Relationship Id="rId1" Type="http://schemas.microsoft.com/office/2007/relationships/media" Target="../media/media12.mp4"/><Relationship Id="rId6" Type="http://schemas.openxmlformats.org/officeDocument/2006/relationships/image" Target="../media/image15.png"/><Relationship Id="rId5" Type="http://schemas.openxmlformats.org/officeDocument/2006/relationships/audio" Target="../media/audio1.wav"/><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16.mp4"/><Relationship Id="rId1" Type="http://schemas.microsoft.com/office/2007/relationships/media" Target="../media/media16.mp4"/><Relationship Id="rId6" Type="http://schemas.openxmlformats.org/officeDocument/2006/relationships/image" Target="../media/image19.png"/><Relationship Id="rId5" Type="http://schemas.openxmlformats.org/officeDocument/2006/relationships/audio" Target="../media/audio1.wav"/><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17.mp4"/><Relationship Id="rId1" Type="http://schemas.microsoft.com/office/2007/relationships/media" Target="../media/media17.mp4"/><Relationship Id="rId6" Type="http://schemas.openxmlformats.org/officeDocument/2006/relationships/image" Target="../media/image20.png"/><Relationship Id="rId5" Type="http://schemas.openxmlformats.org/officeDocument/2006/relationships/audio" Target="../media/audio1.wav"/><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2.png"/><Relationship Id="rId5" Type="http://schemas.openxmlformats.org/officeDocument/2006/relationships/audio" Target="../media/audio1.wav"/><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png"/><Relationship Id="rId5" Type="http://schemas.openxmlformats.org/officeDocument/2006/relationships/audio" Target="../media/audio1.wav"/><Relationship Id="rId4" Type="http://schemas.openxmlformats.org/officeDocument/2006/relationships/notesSlide" Target="../notesSlides/notesSlide2.xml"/><Relationship Id="rId9" Type="http://schemas.openxmlformats.org/officeDocument/2006/relationships/audio" Target="../media/audio1.wav"/></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4.png"/><Relationship Id="rId5" Type="http://schemas.openxmlformats.org/officeDocument/2006/relationships/audio" Target="../media/audio1.wav"/><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5.png"/><Relationship Id="rId5" Type="http://schemas.openxmlformats.org/officeDocument/2006/relationships/audio" Target="../media/audio1.wav"/><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audio" Target="../media/audio1.wav"/><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6.mp4"/><Relationship Id="rId1" Type="http://schemas.microsoft.com/office/2007/relationships/media" Target="../media/media6.mp4"/><Relationship Id="rId6" Type="http://schemas.openxmlformats.org/officeDocument/2006/relationships/image" Target="../media/image8.png"/><Relationship Id="rId5" Type="http://schemas.openxmlformats.org/officeDocument/2006/relationships/audio" Target="../media/audio1.wav"/><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7.mp4"/><Relationship Id="rId1" Type="http://schemas.microsoft.com/office/2007/relationships/media" Target="../media/media7.mp4"/><Relationship Id="rId6" Type="http://schemas.openxmlformats.org/officeDocument/2006/relationships/image" Target="../media/image9.png"/><Relationship Id="rId5" Type="http://schemas.openxmlformats.org/officeDocument/2006/relationships/audio" Target="../media/audio1.wav"/><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audio" Target="../media/audio1.wav"/><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10.png"/><Relationship Id="rId5" Type="http://schemas.openxmlformats.org/officeDocument/2006/relationships/audio" Target="../media/audio1.wav"/><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audio" Target="../media/audio1.wav"/><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image" Target="../media/image11.png"/><Relationship Id="rId5" Type="http://schemas.openxmlformats.org/officeDocument/2006/relationships/audio" Target="../media/audio1.wav"/><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Top Gun (1986) 1080p BrRip x264 1.29GB YIFY.mp4 - VLC media player 01_02_19 23_19_35_Trim">
            <a:hlinkClick r:id="" action="ppaction://media"/>
            <a:extLst>
              <a:ext uri="{FF2B5EF4-FFF2-40B4-BE49-F238E27FC236}">
                <a16:creationId xmlns:a16="http://schemas.microsoft.com/office/drawing/2014/main" id="{C83AE9BA-F4E0-4D16-B479-4A93FCFA6243}"/>
              </a:ext>
            </a:extLst>
          </p:cNvPr>
          <p:cNvPicPr>
            <a:picLocks noChangeAspect="1"/>
          </p:cNvPicPr>
          <p:nvPr>
            <a:videoFile r:link="rId2"/>
            <p:extLst>
              <p:ext uri="{DAA4B4D4-6D71-4841-9C94-3DE7FCFB9230}">
                <p14:media xmlns:p14="http://schemas.microsoft.com/office/powerpoint/2010/main" r:embed="rId1">
                  <p14:fade out="7000"/>
                </p14:media>
              </p:ext>
            </p:extLst>
          </p:nvPr>
        </p:nvPicPr>
        <p:blipFill>
          <a:blip r:embed="rId7"/>
          <a:stretch>
            <a:fillRect/>
          </a:stretch>
        </p:blipFill>
        <p:spPr>
          <a:xfrm>
            <a:off x="406400" y="0"/>
            <a:ext cx="11379200" cy="6858000"/>
          </a:xfrm>
          <a:prstGeom prst="rect">
            <a:avLst/>
          </a:prstGeom>
        </p:spPr>
      </p:pic>
      <p:pic>
        <p:nvPicPr>
          <p:cNvPr id="2" name="Top Gun (1986) 1080p BrRip x264 1.29GB YIFY.mp4 - VLC media player 01_02_19 08_22_35_Trim">
            <a:hlinkClick r:id="" action="ppaction://media"/>
            <a:extLst>
              <a:ext uri="{FF2B5EF4-FFF2-40B4-BE49-F238E27FC236}">
                <a16:creationId xmlns:a16="http://schemas.microsoft.com/office/drawing/2014/main" id="{52325213-9A50-4D8C-9A31-FFA6880D597C}"/>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0" y="-605118"/>
            <a:ext cx="12192000" cy="8068236"/>
          </a:xfrm>
          <a:prstGeom prst="rect">
            <a:avLst/>
          </a:prstGeom>
        </p:spPr>
      </p:pic>
      <p:sp>
        <p:nvSpPr>
          <p:cNvPr id="7" name="Title 6">
            <a:extLst>
              <a:ext uri="{FF2B5EF4-FFF2-40B4-BE49-F238E27FC236}">
                <a16:creationId xmlns:a16="http://schemas.microsoft.com/office/drawing/2014/main" id="{A56C3988-E321-4F5F-9B1F-30B4778D4349}"/>
              </a:ext>
            </a:extLst>
          </p:cNvPr>
          <p:cNvSpPr>
            <a:spLocks noGrp="1"/>
          </p:cNvSpPr>
          <p:nvPr>
            <p:ph type="ctrTitle"/>
          </p:nvPr>
        </p:nvSpPr>
        <p:spPr>
          <a:xfrm>
            <a:off x="1524000" y="1122363"/>
            <a:ext cx="9144000" cy="2387600"/>
          </a:xfrm>
        </p:spPr>
        <p:txBody>
          <a:bodyPr/>
          <a:lstStyle/>
          <a:p>
            <a:r>
              <a:rPr lang="en-GB" dirty="0">
                <a:solidFill>
                  <a:schemeClr val="bg1"/>
                </a:solidFill>
                <a:effectLst>
                  <a:outerShdw blurRad="38100" dist="38100" dir="2700000" algn="tl">
                    <a:srgbClr val="000000">
                      <a:alpha val="43137"/>
                    </a:srgbClr>
                  </a:outerShdw>
                </a:effectLst>
              </a:rPr>
              <a:t>The Need for </a:t>
            </a:r>
            <a:r>
              <a:rPr lang="en-GB" dirty="0" err="1">
                <a:solidFill>
                  <a:schemeClr val="bg1"/>
                </a:solidFill>
                <a:effectLst>
                  <a:outerShdw blurRad="38100" dist="38100" dir="2700000" algn="tl">
                    <a:srgbClr val="000000">
                      <a:alpha val="43137"/>
                    </a:srgbClr>
                  </a:outerShdw>
                </a:effectLst>
              </a:rPr>
              <a:t>PageSpeed</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308291878"/>
      </p:ext>
    </p:extLst>
  </p:cSld>
  <p:clrMapOvr>
    <a:masterClrMapping/>
  </p:clrMapOvr>
  <mc:AlternateContent xmlns:mc="http://schemas.openxmlformats.org/markup-compatibility/2006">
    <mc:Choice xmlns:p14="http://schemas.microsoft.com/office/powerpoint/2010/main" Requires="p14">
      <p:transition spd="slow" p14:dur="2000" advClick="0" advTm="15000"/>
    </mc:Choice>
    <mc:Fallback>
      <p:transition spd="slow" advClick="0" advTm="1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66" fill="hold"/>
                                        <p:tgtEl>
                                          <p:spTgt spid="2"/>
                                        </p:tgtEl>
                                      </p:cBhvr>
                                    </p:cmd>
                                  </p:childTnLst>
                                </p:cTn>
                              </p:par>
                              <p:par>
                                <p:cTn id="7" presetID="1" presetClass="mediacall" presetSubtype="0" fill="hold" nodeType="withEffect">
                                  <p:stCondLst>
                                    <p:cond delay="0"/>
                                  </p:stCondLst>
                                  <p:childTnLst>
                                    <p:cmd type="call" cmd="playFrom(0.0)">
                                      <p:cBhvr>
                                        <p:cTn id="8" dur="1130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9" fill="hold" display="0">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2"/>
                                        </p:tgtEl>
                                      </p:cBhvr>
                                    </p:cmd>
                                  </p:childTnLst>
                                </p:cTn>
                              </p:par>
                            </p:childTnLst>
                          </p:cTn>
                        </p:par>
                      </p:childTnLst>
                    </p:cTn>
                  </p:par>
                </p:childTnLst>
              </p:cTn>
              <p:nextCondLst>
                <p:cond evt="onClick" delay="0">
                  <p:tgtEl>
                    <p:spTgt spid="2"/>
                  </p:tgtEl>
                </p:cond>
              </p:nextCondLst>
            </p:seq>
            <p:video>
              <p:cMediaNode vol="80000">
                <p:cTn id="15" fill="hold" display="0">
                  <p:stCondLst>
                    <p:cond delay="indefinite"/>
                  </p:stCondLst>
                </p:cTn>
                <p:tgtEl>
                  <p:spTgt spid="3"/>
                </p:tgtEl>
              </p:cMediaNode>
            </p:video>
            <p:seq concurrent="1" nextAc="seek">
              <p:cTn id="16" restart="whenNotActive" fill="hold" evtFilter="cancelBubble" nodeType="interactiveSeq">
                <p:stCondLst>
                  <p:cond evt="onClick" delay="0">
                    <p:tgtEl>
                      <p:spTgt spid="3"/>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withEffect">
                                  <p:stCondLst>
                                    <p:cond delay="0"/>
                                  </p:stCondLst>
                                  <p:childTnLst>
                                    <p:cmd type="call" cmd="togglePause">
                                      <p:cBhvr>
                                        <p:cTn id="20"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F068C9-88EE-438F-90E5-01E338E13921}"/>
              </a:ext>
            </a:extLst>
          </p:cNvPr>
          <p:cNvSpPr>
            <a:spLocks noGrp="1"/>
          </p:cNvSpPr>
          <p:nvPr>
            <p:ph type="title"/>
          </p:nvPr>
        </p:nvSpPr>
        <p:spPr/>
        <p:txBody>
          <a:bodyPr/>
          <a:lstStyle/>
          <a:p>
            <a:endParaRPr lang="en-AU" dirty="0"/>
          </a:p>
        </p:txBody>
      </p:sp>
      <p:pic>
        <p:nvPicPr>
          <p:cNvPr id="2" name="Top Gun (1987) 1080p BrRip x264 1.29GB YIFY.mp4 - VLC media player 10_01_19 23_12_17_Trim">
            <a:hlinkClick r:id="" action="ppaction://media"/>
            <a:extLst>
              <a:ext uri="{FF2B5EF4-FFF2-40B4-BE49-F238E27FC236}">
                <a16:creationId xmlns:a16="http://schemas.microsoft.com/office/drawing/2014/main" id="{33A71386-85A4-4376-8DB0-7D40375F864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05118"/>
            <a:ext cx="12192000" cy="8068236"/>
          </a:xfrm>
          <a:prstGeom prst="rect">
            <a:avLst/>
          </a:prstGeom>
        </p:spPr>
      </p:pic>
      <p:sp>
        <p:nvSpPr>
          <p:cNvPr id="10" name="Title 6">
            <a:extLst>
              <a:ext uri="{FF2B5EF4-FFF2-40B4-BE49-F238E27FC236}">
                <a16:creationId xmlns:a16="http://schemas.microsoft.com/office/drawing/2014/main" id="{8F116A87-7EB0-4960-A524-43C2A987C25F}"/>
              </a:ext>
            </a:extLst>
          </p:cNvPr>
          <p:cNvSpPr txBox="1">
            <a:spLocks/>
          </p:cNvSpPr>
          <p:nvPr/>
        </p:nvSpPr>
        <p:spPr>
          <a:xfrm>
            <a:off x="1018822" y="5006622"/>
            <a:ext cx="10154356"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b="1" dirty="0">
                <a:solidFill>
                  <a:schemeClr val="bg1"/>
                </a:solidFill>
                <a:effectLst>
                  <a:outerShdw blurRad="38100" dist="38100" dir="2700000" algn="tl">
                    <a:srgbClr val="000000">
                      <a:alpha val="43137"/>
                    </a:srgbClr>
                  </a:outerShdw>
                </a:effectLst>
              </a:rPr>
              <a:t>Negative Ghost Rider, the pattern is full</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6616500"/>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5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3DC3D31-E8EE-4369-85F2-F66594CB8017}"/>
              </a:ext>
            </a:extLst>
          </p:cNvPr>
          <p:cNvSpPr>
            <a:spLocks noGrp="1"/>
          </p:cNvSpPr>
          <p:nvPr>
            <p:ph type="title"/>
          </p:nvPr>
        </p:nvSpPr>
        <p:spPr/>
        <p:txBody>
          <a:bodyPr/>
          <a:lstStyle/>
          <a:p>
            <a:endParaRPr lang="en-AU"/>
          </a:p>
        </p:txBody>
      </p:sp>
      <p:pic>
        <p:nvPicPr>
          <p:cNvPr id="2" name="Top Gun (1986) 1080p BrRip x264 1.29GB YIFY.mp4 - VLC media player 01_02_19 23_42_45_Trim">
            <a:hlinkClick r:id="" action="ppaction://media"/>
            <a:extLst>
              <a:ext uri="{FF2B5EF4-FFF2-40B4-BE49-F238E27FC236}">
                <a16:creationId xmlns:a16="http://schemas.microsoft.com/office/drawing/2014/main" id="{9F9B9220-6DC7-427F-9221-A44BD9C58B7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8289" y="-624840"/>
            <a:ext cx="12240091" cy="8100060"/>
          </a:xfrm>
          <a:prstGeom prst="rect">
            <a:avLst/>
          </a:prstGeom>
        </p:spPr>
      </p:pic>
      <p:sp>
        <p:nvSpPr>
          <p:cNvPr id="4" name="Title 6">
            <a:extLst>
              <a:ext uri="{FF2B5EF4-FFF2-40B4-BE49-F238E27FC236}">
                <a16:creationId xmlns:a16="http://schemas.microsoft.com/office/drawing/2014/main" id="{EE5E39E9-17DE-4065-A84D-25F7C3C9F77E}"/>
              </a:ext>
            </a:extLst>
          </p:cNvPr>
          <p:cNvSpPr txBox="1">
            <a:spLocks/>
          </p:cNvSpPr>
          <p:nvPr/>
        </p:nvSpPr>
        <p:spPr>
          <a:xfrm>
            <a:off x="1018822" y="5006622"/>
            <a:ext cx="10154356"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3388766"/>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239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op Gun (1986) 1080p BrRip x264 1.29GB YIFY.mp4 - VLC media player 02_02_19 01_15_27_Trim">
            <a:hlinkClick r:id="" action="ppaction://media"/>
            <a:extLst>
              <a:ext uri="{FF2B5EF4-FFF2-40B4-BE49-F238E27FC236}">
                <a16:creationId xmlns:a16="http://schemas.microsoft.com/office/drawing/2014/main" id="{C6D999FA-45A5-4753-84F7-D645453A388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 y="-609600"/>
            <a:ext cx="12198773" cy="8072718"/>
          </a:xfrm>
          <a:prstGeom prst="rect">
            <a:avLst/>
          </a:prstGeom>
        </p:spPr>
      </p:pic>
      <p:sp>
        <p:nvSpPr>
          <p:cNvPr id="3" name="Title 6">
            <a:extLst>
              <a:ext uri="{FF2B5EF4-FFF2-40B4-BE49-F238E27FC236}">
                <a16:creationId xmlns:a16="http://schemas.microsoft.com/office/drawing/2014/main" id="{EEA14A68-C923-4532-BFFF-497146E2848C}"/>
              </a:ext>
            </a:extLst>
          </p:cNvPr>
          <p:cNvSpPr txBox="1">
            <a:spLocks/>
          </p:cNvSpPr>
          <p:nvPr/>
        </p:nvSpPr>
        <p:spPr>
          <a:xfrm>
            <a:off x="1018822" y="5006622"/>
            <a:ext cx="10154356"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AU" b="1" dirty="0">
                <a:solidFill>
                  <a:schemeClr val="bg1"/>
                </a:solidFill>
                <a:effectLst>
                  <a:outerShdw blurRad="38100" dist="38100" dir="2700000" algn="tl">
                    <a:srgbClr val="000000">
                      <a:alpha val="43137"/>
                    </a:srgbClr>
                  </a:outerShdw>
                </a:effectLst>
              </a:rPr>
              <a:t>…best flying I’ve seen, right up to the part where you got killed</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17602793"/>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8"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7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op Gun (1986) 1080p BrRip x264 1.29GB YIFY.mp4 - VLC media player 02_02_19 01_19_05_Trim">
            <a:hlinkClick r:id="" action="ppaction://media"/>
            <a:extLst>
              <a:ext uri="{FF2B5EF4-FFF2-40B4-BE49-F238E27FC236}">
                <a16:creationId xmlns:a16="http://schemas.microsoft.com/office/drawing/2014/main" id="{3A922BC0-3F8F-40B9-81F8-AE05EC72421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05118"/>
            <a:ext cx="12192000" cy="8068236"/>
          </a:xfrm>
          <a:prstGeom prst="rect">
            <a:avLst/>
          </a:prstGeom>
        </p:spPr>
      </p:pic>
    </p:spTree>
    <p:extLst>
      <p:ext uri="{BB962C8B-B14F-4D97-AF65-F5344CB8AC3E}">
        <p14:creationId xmlns:p14="http://schemas.microsoft.com/office/powerpoint/2010/main" val="1690750623"/>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EA75208-6698-45BF-8D6C-D5BC0724BD9D}"/>
              </a:ext>
            </a:extLst>
          </p:cNvPr>
          <p:cNvSpPr>
            <a:spLocks noGrp="1"/>
          </p:cNvSpPr>
          <p:nvPr>
            <p:ph type="title"/>
          </p:nvPr>
        </p:nvSpPr>
        <p:spPr/>
        <p:txBody>
          <a:bodyPr/>
          <a:lstStyle/>
          <a:p>
            <a:endParaRPr lang="en-AU"/>
          </a:p>
        </p:txBody>
      </p:sp>
      <p:pic>
        <p:nvPicPr>
          <p:cNvPr id="2" name="Top Gun (1986) 1080p BrRip x264 1.29GB YIFY.mp4 - VLC media player 02_02_19 01_07_34_Trim">
            <a:hlinkClick r:id="" action="ppaction://media"/>
            <a:extLst>
              <a:ext uri="{FF2B5EF4-FFF2-40B4-BE49-F238E27FC236}">
                <a16:creationId xmlns:a16="http://schemas.microsoft.com/office/drawing/2014/main" id="{3D4BFF31-7814-4392-977D-2EF80B24B8C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8288" y="-605118"/>
            <a:ext cx="12210288" cy="8080338"/>
          </a:xfrm>
          <a:prstGeom prst="rect">
            <a:avLst/>
          </a:prstGeom>
        </p:spPr>
      </p:pic>
      <p:sp>
        <p:nvSpPr>
          <p:cNvPr id="4" name="Title 6">
            <a:extLst>
              <a:ext uri="{FF2B5EF4-FFF2-40B4-BE49-F238E27FC236}">
                <a16:creationId xmlns:a16="http://schemas.microsoft.com/office/drawing/2014/main" id="{75691052-64CD-46A2-99A9-36021A5F1409}"/>
              </a:ext>
            </a:extLst>
          </p:cNvPr>
          <p:cNvSpPr txBox="1">
            <a:spLocks/>
          </p:cNvSpPr>
          <p:nvPr/>
        </p:nvSpPr>
        <p:spPr>
          <a:xfrm>
            <a:off x="1735102" y="4473222"/>
            <a:ext cx="10154356"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AU" b="1" dirty="0">
                <a:solidFill>
                  <a:schemeClr val="bg1"/>
                </a:solidFill>
                <a:effectLst>
                  <a:outerShdw blurRad="38100" dist="38100" dir="2700000" algn="tl">
                    <a:srgbClr val="000000">
                      <a:alpha val="43137"/>
                    </a:srgbClr>
                  </a:outerShdw>
                </a:effectLst>
              </a:rPr>
              <a:t>You’ve acquired enough points to show up and graduate, or you can quit</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200405052"/>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727C605-AA4B-4471-89C9-B82F837FE67A}"/>
              </a:ext>
            </a:extLst>
          </p:cNvPr>
          <p:cNvSpPr>
            <a:spLocks noGrp="1"/>
          </p:cNvSpPr>
          <p:nvPr>
            <p:ph type="title"/>
          </p:nvPr>
        </p:nvSpPr>
        <p:spPr/>
        <p:txBody>
          <a:bodyPr/>
          <a:lstStyle/>
          <a:p>
            <a:endParaRPr lang="en-AU"/>
          </a:p>
        </p:txBody>
      </p:sp>
      <p:pic>
        <p:nvPicPr>
          <p:cNvPr id="2" name="Top Gun (1987) 1080p BrRip x264 1.29GB YIFY.mp4 - VLC media player 02_02_19 01_07_34_Trim">
            <a:hlinkClick r:id="" action="ppaction://media"/>
            <a:extLst>
              <a:ext uri="{FF2B5EF4-FFF2-40B4-BE49-F238E27FC236}">
                <a16:creationId xmlns:a16="http://schemas.microsoft.com/office/drawing/2014/main" id="{9FBCB3E9-8A4E-4821-9772-6C54A2926C5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6256" y="-605118"/>
            <a:ext cx="12175744" cy="8057478"/>
          </a:xfrm>
          <a:prstGeom prst="rect">
            <a:avLst/>
          </a:prstGeom>
        </p:spPr>
      </p:pic>
      <p:sp>
        <p:nvSpPr>
          <p:cNvPr id="4" name="Title 6">
            <a:extLst>
              <a:ext uri="{FF2B5EF4-FFF2-40B4-BE49-F238E27FC236}">
                <a16:creationId xmlns:a16="http://schemas.microsoft.com/office/drawing/2014/main" id="{AA1886FC-0463-4A03-9A59-A2241A260E77}"/>
              </a:ext>
            </a:extLst>
          </p:cNvPr>
          <p:cNvSpPr txBox="1">
            <a:spLocks/>
          </p:cNvSpPr>
          <p:nvPr/>
        </p:nvSpPr>
        <p:spPr>
          <a:xfrm>
            <a:off x="1018822" y="5006622"/>
            <a:ext cx="10154356"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b="1" dirty="0">
                <a:solidFill>
                  <a:schemeClr val="bg1"/>
                </a:solidFill>
                <a:effectLst>
                  <a:outerShdw blurRad="38100" dist="38100" dir="2700000" algn="tl">
                    <a:srgbClr val="000000">
                      <a:alpha val="43137"/>
                    </a:srgbClr>
                  </a:outerShdw>
                </a:effectLst>
              </a:rPr>
              <a:t>A good pilot is always compelled to evaluate</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02961139"/>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87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AECF52F-6462-49ED-B1DB-504C5516F19A}"/>
              </a:ext>
            </a:extLst>
          </p:cNvPr>
          <p:cNvSpPr>
            <a:spLocks noGrp="1"/>
          </p:cNvSpPr>
          <p:nvPr>
            <p:ph type="title"/>
          </p:nvPr>
        </p:nvSpPr>
        <p:spPr/>
        <p:txBody>
          <a:bodyPr/>
          <a:lstStyle/>
          <a:p>
            <a:endParaRPr lang="en-AU"/>
          </a:p>
        </p:txBody>
      </p:sp>
      <p:pic>
        <p:nvPicPr>
          <p:cNvPr id="3" name="Top Gun (1986) 1080p BrRip x264 1.29GB YIFY.mp4 - VLC media player 02_02_19 01_15_27_Trim">
            <a:hlinkClick r:id="" action="ppaction://media"/>
            <a:extLst>
              <a:ext uri="{FF2B5EF4-FFF2-40B4-BE49-F238E27FC236}">
                <a16:creationId xmlns:a16="http://schemas.microsoft.com/office/drawing/2014/main" id="{CC6ABA10-F996-4840-A982-61F9C6BF594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 y="-609600"/>
            <a:ext cx="12198773" cy="8072718"/>
          </a:xfrm>
          <a:prstGeom prst="rect">
            <a:avLst/>
          </a:prstGeom>
        </p:spPr>
      </p:pic>
      <p:sp>
        <p:nvSpPr>
          <p:cNvPr id="4" name="Title 6">
            <a:extLst>
              <a:ext uri="{FF2B5EF4-FFF2-40B4-BE49-F238E27FC236}">
                <a16:creationId xmlns:a16="http://schemas.microsoft.com/office/drawing/2014/main" id="{3D798D75-E95F-4F76-8690-C9AF352F3C0F}"/>
              </a:ext>
            </a:extLst>
          </p:cNvPr>
          <p:cNvSpPr txBox="1">
            <a:spLocks/>
          </p:cNvSpPr>
          <p:nvPr/>
        </p:nvSpPr>
        <p:spPr>
          <a:xfrm>
            <a:off x="1018822" y="5006622"/>
            <a:ext cx="10154356"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AU" b="1" dirty="0">
                <a:solidFill>
                  <a:schemeClr val="bg1"/>
                </a:solidFill>
                <a:effectLst>
                  <a:outerShdw blurRad="38100" dist="38100" dir="2700000" algn="tl">
                    <a:srgbClr val="000000">
                      <a:alpha val="43137"/>
                    </a:srgbClr>
                  </a:outerShdw>
                </a:effectLst>
              </a:rPr>
              <a:t>You never leave your wingman</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6644588"/>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70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with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mute="1">
                <p:cTn id="12" fill="hold" display="0">
                  <p:stCondLst>
                    <p:cond delay="indefinite"/>
                  </p:stCondLst>
                </p:cTn>
                <p:tgtEl>
                  <p:spTgt spid="3"/>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919BA1D-1F19-46C8-8F1F-DF64D0638372}"/>
              </a:ext>
            </a:extLst>
          </p:cNvPr>
          <p:cNvSpPr>
            <a:spLocks noGrp="1"/>
          </p:cNvSpPr>
          <p:nvPr>
            <p:ph type="title"/>
          </p:nvPr>
        </p:nvSpPr>
        <p:spPr/>
        <p:txBody>
          <a:bodyPr/>
          <a:lstStyle/>
          <a:p>
            <a:endParaRPr lang="en-AU"/>
          </a:p>
        </p:txBody>
      </p:sp>
      <p:pic>
        <p:nvPicPr>
          <p:cNvPr id="2" name="Top Gun (1986) 1080p BrRip x264 1.29GB YIFY.mp4 - VLC media player 02_02_19 01_01_56_Trim">
            <a:hlinkClick r:id="" action="ppaction://media"/>
            <a:extLst>
              <a:ext uri="{FF2B5EF4-FFF2-40B4-BE49-F238E27FC236}">
                <a16:creationId xmlns:a16="http://schemas.microsoft.com/office/drawing/2014/main" id="{B5C645E3-D528-4D8E-9A26-90B673617A7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17220"/>
            <a:ext cx="12210288" cy="8080338"/>
          </a:xfrm>
          <a:prstGeom prst="rect">
            <a:avLst/>
          </a:prstGeom>
        </p:spPr>
      </p:pic>
    </p:spTree>
    <p:extLst>
      <p:ext uri="{BB962C8B-B14F-4D97-AF65-F5344CB8AC3E}">
        <p14:creationId xmlns:p14="http://schemas.microsoft.com/office/powerpoint/2010/main" val="2542721607"/>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2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B6F80B2-63CD-44DF-90DA-CC98CEA73EDB}"/>
              </a:ext>
            </a:extLst>
          </p:cNvPr>
          <p:cNvSpPr>
            <a:spLocks noGrp="1"/>
          </p:cNvSpPr>
          <p:nvPr>
            <p:ph type="title"/>
          </p:nvPr>
        </p:nvSpPr>
        <p:spPr/>
        <p:txBody>
          <a:bodyPr/>
          <a:lstStyle/>
          <a:p>
            <a:endParaRPr lang="en-AU"/>
          </a:p>
        </p:txBody>
      </p:sp>
      <p:pic>
        <p:nvPicPr>
          <p:cNvPr id="2" name="Top Gun (1986) 1080p BrRip x264 1.29GB YIFY.mp4 - VLC media player 02_02_19 00_02_52_Trim">
            <a:hlinkClick r:id="" action="ppaction://media"/>
            <a:extLst>
              <a:ext uri="{FF2B5EF4-FFF2-40B4-BE49-F238E27FC236}">
                <a16:creationId xmlns:a16="http://schemas.microsoft.com/office/drawing/2014/main" id="{25303F4B-6371-4491-8852-D7A9C77DEB7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17220"/>
            <a:ext cx="12210288" cy="8080338"/>
          </a:xfrm>
          <a:prstGeom prst="rect">
            <a:avLst/>
          </a:prstGeom>
        </p:spPr>
      </p:pic>
      <p:sp>
        <p:nvSpPr>
          <p:cNvPr id="4" name="Title 6">
            <a:extLst>
              <a:ext uri="{FF2B5EF4-FFF2-40B4-BE49-F238E27FC236}">
                <a16:creationId xmlns:a16="http://schemas.microsoft.com/office/drawing/2014/main" id="{4A986B98-FA0F-4EFC-8AD3-C7272859FF6F}"/>
              </a:ext>
            </a:extLst>
          </p:cNvPr>
          <p:cNvSpPr txBox="1">
            <a:spLocks/>
          </p:cNvSpPr>
          <p:nvPr/>
        </p:nvSpPr>
        <p:spPr>
          <a:xfrm>
            <a:off x="1018822" y="5006622"/>
            <a:ext cx="10154356"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AU" b="1" dirty="0">
                <a:solidFill>
                  <a:schemeClr val="bg1"/>
                </a:solidFill>
                <a:effectLst>
                  <a:outerShdw blurRad="38100" dist="38100" dir="2700000" algn="tl">
                    <a:srgbClr val="000000">
                      <a:alpha val="43137"/>
                    </a:srgbClr>
                  </a:outerShdw>
                </a:effectLst>
              </a:rPr>
              <a:t>Good Luck Gentlemen</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64455975"/>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98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64EC17F-3E6A-4A96-883C-398946194548}"/>
              </a:ext>
            </a:extLst>
          </p:cNvPr>
          <p:cNvSpPr>
            <a:spLocks noGrp="1"/>
          </p:cNvSpPr>
          <p:nvPr>
            <p:ph type="title"/>
          </p:nvPr>
        </p:nvSpPr>
        <p:spPr/>
        <p:txBody>
          <a:bodyPr/>
          <a:lstStyle/>
          <a:p>
            <a:endParaRPr lang="en-AU"/>
          </a:p>
        </p:txBody>
      </p:sp>
      <p:pic>
        <p:nvPicPr>
          <p:cNvPr id="3" name="Top Gun (1986) 1080p BrRip x264 1.29GB YIFY.mp4 - VLC media player 01_02_19 08_22_35_Trim">
            <a:hlinkClick r:id="" action="ppaction://media"/>
            <a:extLst>
              <a:ext uri="{FF2B5EF4-FFF2-40B4-BE49-F238E27FC236}">
                <a16:creationId xmlns:a16="http://schemas.microsoft.com/office/drawing/2014/main" id="{B84A806D-2977-4333-BCF2-641729943D4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05118"/>
            <a:ext cx="12192000" cy="8068236"/>
          </a:xfrm>
          <a:prstGeom prst="rect">
            <a:avLst/>
          </a:prstGeom>
        </p:spPr>
      </p:pic>
    </p:spTree>
    <p:extLst>
      <p:ext uri="{BB962C8B-B14F-4D97-AF65-F5344CB8AC3E}">
        <p14:creationId xmlns:p14="http://schemas.microsoft.com/office/powerpoint/2010/main" val="819642618"/>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mute="1">
                <p:cTn id="12"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op Gun (1987) 1080p BrRip x264 1.29GB YIFY.mp4 - VLC media player 01_02_19 08_52_05_Trim">
            <a:hlinkClick r:id="" action="ppaction://media"/>
            <a:extLst>
              <a:ext uri="{FF2B5EF4-FFF2-40B4-BE49-F238E27FC236}">
                <a16:creationId xmlns:a16="http://schemas.microsoft.com/office/drawing/2014/main" id="{29074332-536F-40D0-A7C8-F48EE155F6A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07359"/>
            <a:ext cx="12198773" cy="8072718"/>
          </a:xfrm>
          <a:prstGeom prst="rect">
            <a:avLst/>
          </a:prstGeom>
        </p:spPr>
      </p:pic>
      <p:sp>
        <p:nvSpPr>
          <p:cNvPr id="3" name="Title 6">
            <a:extLst>
              <a:ext uri="{FF2B5EF4-FFF2-40B4-BE49-F238E27FC236}">
                <a16:creationId xmlns:a16="http://schemas.microsoft.com/office/drawing/2014/main" id="{72D02C85-F2DA-496D-975A-76561AFD4B2E}"/>
              </a:ext>
            </a:extLst>
          </p:cNvPr>
          <p:cNvSpPr txBox="1">
            <a:spLocks/>
          </p:cNvSpPr>
          <p:nvPr/>
        </p:nvSpPr>
        <p:spPr>
          <a:xfrm>
            <a:off x="1018822" y="5006622"/>
            <a:ext cx="10154356"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b="1" dirty="0">
                <a:solidFill>
                  <a:schemeClr val="bg1"/>
                </a:solidFill>
                <a:effectLst>
                  <a:outerShdw blurRad="38100" dist="38100" dir="2700000" algn="tl">
                    <a:srgbClr val="000000">
                      <a:alpha val="43137"/>
                    </a:srgbClr>
                  </a:outerShdw>
                </a:effectLst>
              </a:rPr>
              <a:t>Page load &gt; 3 seconds → 53% leave</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38091044"/>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9"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9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EF1AD7-532E-4DC8-BA4B-75B4DE56A9E7}"/>
              </a:ext>
            </a:extLst>
          </p:cNvPr>
          <p:cNvSpPr>
            <a:spLocks noGrp="1"/>
          </p:cNvSpPr>
          <p:nvPr>
            <p:ph type="title"/>
          </p:nvPr>
        </p:nvSpPr>
        <p:spPr/>
        <p:txBody>
          <a:bodyPr/>
          <a:lstStyle/>
          <a:p>
            <a:endParaRPr lang="en-AU"/>
          </a:p>
        </p:txBody>
      </p:sp>
      <p:pic>
        <p:nvPicPr>
          <p:cNvPr id="3" name="Picture 2">
            <a:extLst>
              <a:ext uri="{FF2B5EF4-FFF2-40B4-BE49-F238E27FC236}">
                <a16:creationId xmlns:a16="http://schemas.microsoft.com/office/drawing/2014/main" id="{BD6122C4-3316-4786-99D7-D93015F3FFF6}"/>
              </a:ext>
            </a:extLst>
          </p:cNvPr>
          <p:cNvPicPr>
            <a:picLocks noChangeAspect="1"/>
          </p:cNvPicPr>
          <p:nvPr/>
        </p:nvPicPr>
        <p:blipFill rotWithShape="1">
          <a:blip r:embed="rId3"/>
          <a:srcRect t="13885" b="9918"/>
          <a:stretch/>
        </p:blipFill>
        <p:spPr>
          <a:xfrm>
            <a:off x="0" y="0"/>
            <a:ext cx="16473899" cy="6857999"/>
          </a:xfrm>
          <a:prstGeom prst="rect">
            <a:avLst/>
          </a:prstGeom>
        </p:spPr>
      </p:pic>
    </p:spTree>
    <p:extLst>
      <p:ext uri="{BB962C8B-B14F-4D97-AF65-F5344CB8AC3E}">
        <p14:creationId xmlns:p14="http://schemas.microsoft.com/office/powerpoint/2010/main" val="145779881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99B19-F80F-45A4-B24D-792172695A64}"/>
              </a:ext>
            </a:extLst>
          </p:cNvPr>
          <p:cNvSpPr>
            <a:spLocks noGrp="1"/>
          </p:cNvSpPr>
          <p:nvPr>
            <p:ph type="title"/>
          </p:nvPr>
        </p:nvSpPr>
        <p:spPr/>
        <p:txBody>
          <a:bodyPr/>
          <a:lstStyle/>
          <a:p>
            <a:endParaRPr lang="en-AU"/>
          </a:p>
        </p:txBody>
      </p:sp>
      <p:sp>
        <p:nvSpPr>
          <p:cNvPr id="3" name="Content Placeholder 2">
            <a:extLst>
              <a:ext uri="{FF2B5EF4-FFF2-40B4-BE49-F238E27FC236}">
                <a16:creationId xmlns:a16="http://schemas.microsoft.com/office/drawing/2014/main" id="{FE18C41D-8242-4B29-8AFD-79BD7B25E88A}"/>
              </a:ext>
            </a:extLst>
          </p:cNvPr>
          <p:cNvSpPr>
            <a:spLocks noGrp="1"/>
          </p:cNvSpPr>
          <p:nvPr>
            <p:ph idx="1"/>
          </p:nvPr>
        </p:nvSpPr>
        <p:spPr/>
        <p:txBody>
          <a:bodyPr/>
          <a:lstStyle/>
          <a:p>
            <a:endParaRPr lang="en-AU"/>
          </a:p>
        </p:txBody>
      </p:sp>
      <p:sp>
        <p:nvSpPr>
          <p:cNvPr id="4" name="Rectangle 3">
            <a:extLst>
              <a:ext uri="{FF2B5EF4-FFF2-40B4-BE49-F238E27FC236}">
                <a16:creationId xmlns:a16="http://schemas.microsoft.com/office/drawing/2014/main" id="{6268E48F-43DD-4EF9-A334-B2797D405CCB}"/>
              </a:ext>
            </a:extLst>
          </p:cNvPr>
          <p:cNvSpPr/>
          <p:nvPr/>
        </p:nvSpPr>
        <p:spPr>
          <a:xfrm>
            <a:off x="-121920" y="-266700"/>
            <a:ext cx="12679680" cy="722376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319232380"/>
      </p:ext>
    </p:extLst>
  </p:cSld>
  <p:clrMapOvr>
    <a:masterClrMapping/>
  </p:clrMapOvr>
  <mc:AlternateContent xmlns:mc="http://schemas.openxmlformats.org/markup-compatibility/2006">
    <mc:Choice xmlns:p14="http://schemas.microsoft.com/office/powerpoint/2010/main" Requires="p14">
      <p:transition spd="slow" p14:dur="2000" advTm="15000"/>
    </mc:Choice>
    <mc:Fallback>
      <p:transition spd="slow"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op Gun (1986) 1080p BrRip x264 1.29GB YIFY.mp4 - VLC media player 01_02_19 09_08_04_Trim">
            <a:hlinkClick r:id="" action="ppaction://media"/>
            <a:extLst>
              <a:ext uri="{FF2B5EF4-FFF2-40B4-BE49-F238E27FC236}">
                <a16:creationId xmlns:a16="http://schemas.microsoft.com/office/drawing/2014/main" id="{6A3C98C2-9906-4139-91AC-DAC6894C9A7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741" y="-603549"/>
            <a:ext cx="12187259" cy="8065098"/>
          </a:xfrm>
          <a:prstGeom prst="rect">
            <a:avLst/>
          </a:prstGeom>
        </p:spPr>
      </p:pic>
      <p:sp>
        <p:nvSpPr>
          <p:cNvPr id="7" name="Title 6">
            <a:extLst>
              <a:ext uri="{FF2B5EF4-FFF2-40B4-BE49-F238E27FC236}">
                <a16:creationId xmlns:a16="http://schemas.microsoft.com/office/drawing/2014/main" id="{562C2125-4D95-44ED-8325-6A96F35C371D}"/>
              </a:ext>
            </a:extLst>
          </p:cNvPr>
          <p:cNvSpPr>
            <a:spLocks noGrp="1"/>
          </p:cNvSpPr>
          <p:nvPr>
            <p:ph type="title"/>
          </p:nvPr>
        </p:nvSpPr>
        <p:spPr>
          <a:xfrm>
            <a:off x="3358445" y="4193822"/>
            <a:ext cx="8743244" cy="2765778"/>
          </a:xfrm>
        </p:spPr>
        <p:txBody>
          <a:bodyPr>
            <a:normAutofit/>
          </a:bodyPr>
          <a:lstStyle/>
          <a:p>
            <a:pPr algn="r"/>
            <a:r>
              <a:rPr lang="en-AU" b="1" dirty="0">
                <a:solidFill>
                  <a:schemeClr val="bg1"/>
                </a:solidFill>
                <a:effectLst>
                  <a:outerShdw blurRad="38100" dist="38100" dir="2700000" algn="tl">
                    <a:srgbClr val="000000">
                      <a:alpha val="43137"/>
                    </a:srgbClr>
                  </a:outerShdw>
                </a:effectLst>
              </a:rPr>
              <a:t>If you know </a:t>
            </a:r>
            <a:r>
              <a:rPr lang="en-AU" b="1" strike="sngStrike" dirty="0">
                <a:solidFill>
                  <a:schemeClr val="bg1"/>
                </a:solidFill>
                <a:effectLst>
                  <a:outerShdw blurRad="38100" dist="38100" dir="2700000" algn="tl">
                    <a:srgbClr val="000000">
                      <a:alpha val="43137"/>
                    </a:srgbClr>
                  </a:outerShdw>
                </a:effectLst>
              </a:rPr>
              <a:t>the enemy</a:t>
            </a:r>
            <a:r>
              <a:rPr lang="en-AU" b="1" dirty="0">
                <a:solidFill>
                  <a:schemeClr val="bg1"/>
                </a:solidFill>
                <a:effectLst>
                  <a:outerShdw blurRad="38100" dist="38100" dir="2700000" algn="tl">
                    <a:srgbClr val="000000">
                      <a:alpha val="43137"/>
                    </a:srgbClr>
                  </a:outerShdw>
                </a:effectLst>
              </a:rPr>
              <a:t>  [your customer] and know yourself, you need not fear the result of a hundred battles – Sun Tzu</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30667279"/>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61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op Gun (1986) 1080p BrRip x264 1.29GB YIFY.mp4 - VLC media player 02_02_19 00_09_32_Trim">
            <a:hlinkClick r:id="" action="ppaction://media"/>
            <a:extLst>
              <a:ext uri="{FF2B5EF4-FFF2-40B4-BE49-F238E27FC236}">
                <a16:creationId xmlns:a16="http://schemas.microsoft.com/office/drawing/2014/main" id="{AB2807B9-4558-4D5D-B83B-2D71BEA321A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0" y="-956389"/>
            <a:ext cx="12303672" cy="8142049"/>
          </a:xfrm>
        </p:spPr>
      </p:pic>
      <p:sp>
        <p:nvSpPr>
          <p:cNvPr id="4" name="Title 6">
            <a:extLst>
              <a:ext uri="{FF2B5EF4-FFF2-40B4-BE49-F238E27FC236}">
                <a16:creationId xmlns:a16="http://schemas.microsoft.com/office/drawing/2014/main" id="{3D0E2B23-F59D-4335-AAE2-F0EEE274C448}"/>
              </a:ext>
            </a:extLst>
          </p:cNvPr>
          <p:cNvSpPr>
            <a:spLocks noGrp="1"/>
          </p:cNvSpPr>
          <p:nvPr>
            <p:ph type="title"/>
          </p:nvPr>
        </p:nvSpPr>
        <p:spPr>
          <a:xfrm>
            <a:off x="899160" y="3546122"/>
            <a:ext cx="10935829" cy="2765778"/>
          </a:xfrm>
        </p:spPr>
        <p:txBody>
          <a:bodyPr>
            <a:normAutofit/>
          </a:bodyPr>
          <a:lstStyle/>
          <a:p>
            <a:pPr algn="r"/>
            <a:r>
              <a:rPr lang="en-AU" b="1" dirty="0">
                <a:solidFill>
                  <a:schemeClr val="bg1"/>
                </a:solidFill>
                <a:effectLst>
                  <a:outerShdw blurRad="38100" dist="38100" dir="2700000" algn="tl">
                    <a:srgbClr val="000000">
                      <a:alpha val="43137"/>
                    </a:srgbClr>
                  </a:outerShdw>
                </a:effectLst>
              </a:rPr>
              <a:t>Better to retire, than push a bad position</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64128461"/>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780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22D5C8-64EF-4D44-8AF4-269F53522372}"/>
              </a:ext>
            </a:extLst>
          </p:cNvPr>
          <p:cNvSpPr>
            <a:spLocks noGrp="1"/>
          </p:cNvSpPr>
          <p:nvPr>
            <p:ph type="title"/>
          </p:nvPr>
        </p:nvSpPr>
        <p:spPr/>
        <p:txBody>
          <a:bodyPr/>
          <a:lstStyle/>
          <a:p>
            <a:endParaRPr lang="en-AU"/>
          </a:p>
        </p:txBody>
      </p:sp>
      <p:pic>
        <p:nvPicPr>
          <p:cNvPr id="2" name="Picture 1">
            <a:extLst>
              <a:ext uri="{FF2B5EF4-FFF2-40B4-BE49-F238E27FC236}">
                <a16:creationId xmlns:a16="http://schemas.microsoft.com/office/drawing/2014/main" id="{4DC95925-DE32-4CBA-829F-8F6BA0798F19}"/>
              </a:ext>
            </a:extLst>
          </p:cNvPr>
          <p:cNvPicPr>
            <a:picLocks noChangeAspect="1"/>
          </p:cNvPicPr>
          <p:nvPr/>
        </p:nvPicPr>
        <p:blipFill rotWithShape="1">
          <a:blip r:embed="rId4"/>
          <a:srcRect t="13885" b="9918"/>
          <a:stretch/>
        </p:blipFill>
        <p:spPr>
          <a:xfrm>
            <a:off x="0" y="0"/>
            <a:ext cx="16473899" cy="6857999"/>
          </a:xfrm>
          <a:prstGeom prst="rect">
            <a:avLst/>
          </a:prstGeom>
        </p:spPr>
      </p:pic>
      <p:sp>
        <p:nvSpPr>
          <p:cNvPr id="3" name="Rectangle 2">
            <a:extLst>
              <a:ext uri="{FF2B5EF4-FFF2-40B4-BE49-F238E27FC236}">
                <a16:creationId xmlns:a16="http://schemas.microsoft.com/office/drawing/2014/main" id="{EAF45E1F-32E1-49B9-9449-EF86593F930D}"/>
              </a:ext>
            </a:extLst>
          </p:cNvPr>
          <p:cNvSpPr/>
          <p:nvPr/>
        </p:nvSpPr>
        <p:spPr>
          <a:xfrm>
            <a:off x="0" y="0"/>
            <a:ext cx="1277112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itle 6">
            <a:extLst>
              <a:ext uri="{FF2B5EF4-FFF2-40B4-BE49-F238E27FC236}">
                <a16:creationId xmlns:a16="http://schemas.microsoft.com/office/drawing/2014/main" id="{F5E3CD09-7396-4202-9182-DBEBD295C376}"/>
              </a:ext>
            </a:extLst>
          </p:cNvPr>
          <p:cNvSpPr txBox="1">
            <a:spLocks/>
          </p:cNvSpPr>
          <p:nvPr/>
        </p:nvSpPr>
        <p:spPr>
          <a:xfrm>
            <a:off x="1140742" y="2263422"/>
            <a:ext cx="10154356"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AU" b="1" dirty="0">
                <a:effectLst>
                  <a:outerShdw blurRad="38100" dist="38100" dir="2700000" algn="tl">
                    <a:srgbClr val="000000">
                      <a:alpha val="43137"/>
                    </a:srgbClr>
                  </a:outerShdw>
                </a:effectLst>
              </a:rPr>
              <a:t>People have shit internet</a:t>
            </a:r>
            <a:endParaRPr lang="en-AU" dirty="0">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CADAC6F9-7FD3-489A-A7F4-BF19BEC63BF9}"/>
              </a:ext>
            </a:extLst>
          </p:cNvPr>
          <p:cNvPicPr>
            <a:picLocks noChangeAspect="1"/>
          </p:cNvPicPr>
          <p:nvPr/>
        </p:nvPicPr>
        <p:blipFill>
          <a:blip r:embed="rId5"/>
          <a:stretch>
            <a:fillRect/>
          </a:stretch>
        </p:blipFill>
        <p:spPr>
          <a:xfrm>
            <a:off x="9418320" y="1806890"/>
            <a:ext cx="2241590" cy="3984309"/>
          </a:xfrm>
          <a:prstGeom prst="rect">
            <a:avLst/>
          </a:prstGeom>
        </p:spPr>
      </p:pic>
    </p:spTree>
    <p:extLst>
      <p:ext uri="{BB962C8B-B14F-4D97-AF65-F5344CB8AC3E}">
        <p14:creationId xmlns:p14="http://schemas.microsoft.com/office/powerpoint/2010/main" val="3861237840"/>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3" name="click.wav"/>
          </p:stSnd>
        </p:sndAc>
      </p:transition>
    </mc:Choice>
    <mc:Fallback xmlns="">
      <p:transition spd="slow" advClick="0" advTm="15000">
        <p:sndAc>
          <p:stSnd>
            <p:snd r:embed="rId6"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2.08333E-6 0 L 2.08333E-6 0.28657 " pathEditMode="relative" rAng="0" ptsTypes="AA">
                                      <p:cBhvr>
                                        <p:cTn id="6" dur="15000" fill="hold"/>
                                        <p:tgtEl>
                                          <p:spTgt spid="3"/>
                                        </p:tgtEl>
                                        <p:attrNameLst>
                                          <p:attrName>ppt_x</p:attrName>
                                          <p:attrName>ppt_y</p:attrName>
                                        </p:attrNameLst>
                                      </p:cBhvr>
                                      <p:rCtr x="0" y="14329"/>
                                    </p:animMotion>
                                  </p:childTnLst>
                                </p:cTn>
                              </p:par>
                              <p:par>
                                <p:cTn id="7" presetID="1" presetClass="entr" presetSubtype="0" fill="hold" nodeType="withEffect">
                                  <p:stCondLst>
                                    <p:cond delay="500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33C6907-9FEE-4611-9CB2-34098A91E11F}"/>
              </a:ext>
            </a:extLst>
          </p:cNvPr>
          <p:cNvSpPr>
            <a:spLocks noGrp="1"/>
          </p:cNvSpPr>
          <p:nvPr>
            <p:ph type="title"/>
          </p:nvPr>
        </p:nvSpPr>
        <p:spPr/>
        <p:txBody>
          <a:bodyPr/>
          <a:lstStyle/>
          <a:p>
            <a:endParaRPr lang="en-AU"/>
          </a:p>
        </p:txBody>
      </p:sp>
      <p:pic>
        <p:nvPicPr>
          <p:cNvPr id="2" name="Top Gun (1987) 1080p BrRip x264 1.29GB YIFY.mp4 - VLC media player 02_02_19 00_52_27_Trim">
            <a:hlinkClick r:id="" action="ppaction://media"/>
            <a:extLst>
              <a:ext uri="{FF2B5EF4-FFF2-40B4-BE49-F238E27FC236}">
                <a16:creationId xmlns:a16="http://schemas.microsoft.com/office/drawing/2014/main" id="{856E6C86-1E11-4975-B987-FF3C9FB4FAAA}"/>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85800"/>
            <a:ext cx="12313920" cy="8148918"/>
          </a:xfrm>
          <a:prstGeom prst="rect">
            <a:avLst/>
          </a:prstGeom>
        </p:spPr>
      </p:pic>
      <p:sp>
        <p:nvSpPr>
          <p:cNvPr id="4" name="Title 6">
            <a:extLst>
              <a:ext uri="{FF2B5EF4-FFF2-40B4-BE49-F238E27FC236}">
                <a16:creationId xmlns:a16="http://schemas.microsoft.com/office/drawing/2014/main" id="{60F93AE0-8EB1-4C2A-A053-67CA6505E710}"/>
              </a:ext>
            </a:extLst>
          </p:cNvPr>
          <p:cNvSpPr txBox="1">
            <a:spLocks/>
          </p:cNvSpPr>
          <p:nvPr/>
        </p:nvSpPr>
        <p:spPr>
          <a:xfrm>
            <a:off x="4617720" y="4026182"/>
            <a:ext cx="7303770"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AU" b="1" dirty="0">
                <a:solidFill>
                  <a:schemeClr val="bg1"/>
                </a:solidFill>
                <a:effectLst>
                  <a:outerShdw blurRad="38100" dist="38100" dir="2700000" algn="tl">
                    <a:srgbClr val="000000">
                      <a:alpha val="43137"/>
                    </a:srgbClr>
                  </a:outerShdw>
                </a:effectLst>
              </a:rPr>
              <a:t>Although we’re not at war, we must act as though we are</a:t>
            </a:r>
          </a:p>
        </p:txBody>
      </p:sp>
    </p:spTree>
    <p:extLst>
      <p:ext uri="{BB962C8B-B14F-4D97-AF65-F5344CB8AC3E}">
        <p14:creationId xmlns:p14="http://schemas.microsoft.com/office/powerpoint/2010/main" val="4219894239"/>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26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op Gun (1986) 1080p BrRip x264 1.29GB YIFY.mp4 - VLC media player 01_02_19 23_32_20_Trim">
            <a:hlinkClick r:id="" action="ppaction://media"/>
            <a:extLst>
              <a:ext uri="{FF2B5EF4-FFF2-40B4-BE49-F238E27FC236}">
                <a16:creationId xmlns:a16="http://schemas.microsoft.com/office/drawing/2014/main" id="{3D86C2C8-0C19-47E0-BF9B-E37F1C09435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05118"/>
            <a:ext cx="12192000" cy="8068236"/>
          </a:xfrm>
          <a:prstGeom prst="rect">
            <a:avLst/>
          </a:prstGeom>
        </p:spPr>
      </p:pic>
      <p:sp>
        <p:nvSpPr>
          <p:cNvPr id="2" name="Title 6">
            <a:extLst>
              <a:ext uri="{FF2B5EF4-FFF2-40B4-BE49-F238E27FC236}">
                <a16:creationId xmlns:a16="http://schemas.microsoft.com/office/drawing/2014/main" id="{3D4C6CAE-EFBB-4A95-B3B7-4C85F93C1C42}"/>
              </a:ext>
            </a:extLst>
          </p:cNvPr>
          <p:cNvSpPr>
            <a:spLocks noGrp="1"/>
          </p:cNvSpPr>
          <p:nvPr>
            <p:ph type="title"/>
          </p:nvPr>
        </p:nvSpPr>
        <p:spPr>
          <a:xfrm>
            <a:off x="819856" y="3942362"/>
            <a:ext cx="8743244" cy="2765778"/>
          </a:xfrm>
        </p:spPr>
        <p:txBody>
          <a:bodyPr>
            <a:normAutofit/>
          </a:bodyPr>
          <a:lstStyle/>
          <a:p>
            <a:pPr algn="r"/>
            <a:r>
              <a:rPr lang="en-AU" b="1" dirty="0">
                <a:solidFill>
                  <a:schemeClr val="bg1"/>
                </a:solidFill>
                <a:effectLst>
                  <a:outerShdw blurRad="38100" dist="38100" dir="2700000" algn="tl">
                    <a:srgbClr val="000000">
                      <a:alpha val="43137"/>
                    </a:srgbClr>
                  </a:outerShdw>
                </a:effectLst>
              </a:rPr>
              <a:t>That’s Classified</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57512118"/>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15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2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9B7330-C3E6-4181-B879-1E64A3D6BCA3}"/>
              </a:ext>
            </a:extLst>
          </p:cNvPr>
          <p:cNvSpPr>
            <a:spLocks noGrp="1"/>
          </p:cNvSpPr>
          <p:nvPr>
            <p:ph type="title"/>
          </p:nvPr>
        </p:nvSpPr>
        <p:spPr/>
        <p:txBody>
          <a:bodyPr/>
          <a:lstStyle/>
          <a:p>
            <a:endParaRPr lang="en-AU"/>
          </a:p>
        </p:txBody>
      </p:sp>
      <p:pic>
        <p:nvPicPr>
          <p:cNvPr id="2" name="Top Gun (1986) 1080p BrRip x264 1.29GB YIFY.mp4 - VLC media player 02_02_19 00_52_27_Trim">
            <a:hlinkClick r:id="" action="ppaction://media"/>
            <a:extLst>
              <a:ext uri="{FF2B5EF4-FFF2-40B4-BE49-F238E27FC236}">
                <a16:creationId xmlns:a16="http://schemas.microsoft.com/office/drawing/2014/main" id="{F290C646-9620-4FF1-B881-96522871D52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605118"/>
            <a:ext cx="12192000" cy="8068236"/>
          </a:xfrm>
          <a:prstGeom prst="rect">
            <a:avLst/>
          </a:prstGeom>
        </p:spPr>
      </p:pic>
      <p:sp>
        <p:nvSpPr>
          <p:cNvPr id="4" name="Title 6">
            <a:extLst>
              <a:ext uri="{FF2B5EF4-FFF2-40B4-BE49-F238E27FC236}">
                <a16:creationId xmlns:a16="http://schemas.microsoft.com/office/drawing/2014/main" id="{F91F28EB-7834-4448-915E-587F861DEA1C}"/>
              </a:ext>
            </a:extLst>
          </p:cNvPr>
          <p:cNvSpPr txBox="1">
            <a:spLocks/>
          </p:cNvSpPr>
          <p:nvPr/>
        </p:nvSpPr>
        <p:spPr>
          <a:xfrm>
            <a:off x="1292296" y="4971062"/>
            <a:ext cx="8743244" cy="276577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AU" b="1" dirty="0">
                <a:solidFill>
                  <a:schemeClr val="bg1"/>
                </a:solidFill>
                <a:effectLst>
                  <a:outerShdw blurRad="38100" dist="38100" dir="2700000" algn="tl">
                    <a:srgbClr val="000000">
                      <a:alpha val="43137"/>
                    </a:srgbClr>
                  </a:outerShdw>
                </a:effectLst>
              </a:rPr>
              <a:t>Wondering who the best is?</a:t>
            </a:r>
            <a:endParaRPr lang="en-A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84796088"/>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7"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4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with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op Gun (1986) 1080p BrRip x264 1.29GB YIFY.mp4 - VLC media player 02_02_19 00_38_43_Trim">
            <a:hlinkClick r:id="" action="ppaction://media"/>
            <a:extLst>
              <a:ext uri="{FF2B5EF4-FFF2-40B4-BE49-F238E27FC236}">
                <a16:creationId xmlns:a16="http://schemas.microsoft.com/office/drawing/2014/main" id="{BAC1B371-C13A-4549-9498-BB20404CC29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595929"/>
            <a:ext cx="12164229" cy="8049858"/>
          </a:xfrm>
          <a:prstGeom prst="rect">
            <a:avLst/>
          </a:prstGeom>
        </p:spPr>
      </p:pic>
      <p:pic>
        <p:nvPicPr>
          <p:cNvPr id="3" name="Picture 2">
            <a:extLst>
              <a:ext uri="{FF2B5EF4-FFF2-40B4-BE49-F238E27FC236}">
                <a16:creationId xmlns:a16="http://schemas.microsoft.com/office/drawing/2014/main" id="{0A0C0700-AAC0-4CAD-94EF-C7F9859EEE29}"/>
              </a:ext>
            </a:extLst>
          </p:cNvPr>
          <p:cNvPicPr>
            <a:picLocks noChangeAspect="1"/>
          </p:cNvPicPr>
          <p:nvPr/>
        </p:nvPicPr>
        <p:blipFill rotWithShape="1">
          <a:blip r:embed="rId7"/>
          <a:srcRect b="58889"/>
          <a:stretch/>
        </p:blipFill>
        <p:spPr>
          <a:xfrm>
            <a:off x="7894553" y="3337560"/>
            <a:ext cx="3946693" cy="2819400"/>
          </a:xfrm>
          <a:prstGeom prst="rect">
            <a:avLst/>
          </a:prstGeom>
        </p:spPr>
      </p:pic>
    </p:spTree>
    <p:extLst>
      <p:ext uri="{BB962C8B-B14F-4D97-AF65-F5344CB8AC3E}">
        <p14:creationId xmlns:p14="http://schemas.microsoft.com/office/powerpoint/2010/main" val="2895941560"/>
      </p:ext>
    </p:extLst>
  </p:cSld>
  <p:clrMapOvr>
    <a:masterClrMapping/>
  </p:clrMapOvr>
  <mc:AlternateContent xmlns:mc="http://schemas.openxmlformats.org/markup-compatibility/2006" xmlns:p14="http://schemas.microsoft.com/office/powerpoint/2010/main">
    <mc:Choice Requires="p14">
      <p:transition spd="slow" p14:dur="2000" advClick="0" advTm="15000">
        <p:sndAc>
          <p:stSnd>
            <p:snd r:embed="rId5" name="click.wav"/>
          </p:stSnd>
        </p:sndAc>
      </p:transition>
    </mc:Choice>
    <mc:Fallback xmlns="">
      <p:transition spd="slow" advClick="0" advTm="15000">
        <p:sndAc>
          <p:stSnd>
            <p:snd r:embed="rId8" name="click.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500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mediacall" presetSubtype="0" fill="hold" nodeType="withEffect">
                                  <p:stCondLst>
                                    <p:cond delay="5000"/>
                                  </p:stCondLst>
                                  <p:childTnLst>
                                    <p:cmd type="call" cmd="playFrom(0.0)">
                                      <p:cBhvr>
                                        <p:cTn id="8" dur="136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20000" mute="1">
                <p:cTn id="9" fill="hold" display="0">
                  <p:stCondLst>
                    <p:cond delay="indefinite"/>
                  </p:stCondLst>
                </p:cTn>
                <p:tgtEl>
                  <p:spTgt spid="4"/>
                </p:tgtEl>
              </p:cMediaNode>
            </p:video>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with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1551</TotalTime>
  <Words>1119</Words>
  <Application>Microsoft Office PowerPoint</Application>
  <PresentationFormat>Widescreen</PresentationFormat>
  <Paragraphs>65</Paragraphs>
  <Slides>21</Slides>
  <Notes>20</Notes>
  <HiddenSlides>0</HiddenSlides>
  <MMClips>19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The Need for PageSpeed</vt:lpstr>
      <vt:lpstr>PowerPoint Presentation</vt:lpstr>
      <vt:lpstr>If you know the enemy  [your customer] and know yourself, you need not fear the result of a hundred battles – Sun Tzu</vt:lpstr>
      <vt:lpstr>Better to retire, than push a bad position</vt:lpstr>
      <vt:lpstr>PowerPoint Presentation</vt:lpstr>
      <vt:lpstr>PowerPoint Presentation</vt:lpstr>
      <vt:lpstr>That’s Classified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dc:title>
  <dc:creator>Michelle Sandford</dc:creator>
  <cp:lastModifiedBy>Amy Kapernick</cp:lastModifiedBy>
  <cp:revision>46</cp:revision>
  <dcterms:created xsi:type="dcterms:W3CDTF">2018-07-11T23:58:37Z</dcterms:created>
  <dcterms:modified xsi:type="dcterms:W3CDTF">2019-02-01T17:34:39Z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misandfo@microsoft.com</vt:lpwstr>
  </property>
  <property fmtid="{D5CDD505-2E9C-101B-9397-08002B2CF9AE}" pid="5" name="MSIP_Label_f42aa342-8706-4288-bd11-ebb85995028c_SetDate">
    <vt:lpwstr>2018-07-12T00:15:38.1760495Z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